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Lst>
  <p:notesMasterIdLst>
    <p:notesMasterId r:id="rId19"/>
  </p:notesMasterIdLst>
  <p:sldIdLst>
    <p:sldId id="256" r:id="rId3"/>
    <p:sldId id="387" r:id="rId4"/>
    <p:sldId id="409" r:id="rId5"/>
    <p:sldId id="408" r:id="rId6"/>
    <p:sldId id="410" r:id="rId7"/>
    <p:sldId id="395" r:id="rId8"/>
    <p:sldId id="411" r:id="rId9"/>
    <p:sldId id="412" r:id="rId10"/>
    <p:sldId id="404" r:id="rId11"/>
    <p:sldId id="413" r:id="rId12"/>
    <p:sldId id="414" r:id="rId13"/>
    <p:sldId id="396" r:id="rId14"/>
    <p:sldId id="416" r:id="rId15"/>
    <p:sldId id="397" r:id="rId16"/>
    <p:sldId id="417" r:id="rId17"/>
    <p:sldId id="419" r:id="rId18"/>
  </p:sldIdLst>
  <p:sldSz cx="9144000" cy="5143500" type="screen16x9"/>
  <p:notesSz cx="6858000" cy="9313863"/>
  <p:embeddedFontLst>
    <p:embeddedFont>
      <p:font typeface="Bradley Hand ITC" panose="03070402050302030203" pitchFamily="66" charset="0"/>
      <p:regular r:id="rId20"/>
    </p:embeddedFont>
    <p:embeddedFont>
      <p:font typeface="Fira Sans Extra Condensed Medium" panose="020B0604020202020204" charset="0"/>
      <p:regular r:id="rId21"/>
      <p:bold r:id="rId22"/>
      <p:italic r:id="rId23"/>
      <p:boldItalic r:id="rId24"/>
    </p:embeddedFont>
    <p:embeddedFont>
      <p:font typeface="Anton" panose="020B0604020202020204" charset="0"/>
      <p:regular r:id="rId25"/>
    </p:embeddedFont>
    <p:embeddedFont>
      <p:font typeface="Lato" panose="020B060402020202020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Verdana" panose="020B0604030504040204" pitchFamily="34" charset="0"/>
      <p:regular r:id="rId34"/>
      <p:bold r:id="rId35"/>
      <p:italic r:id="rId36"/>
      <p:boldItalic r:id="rId37"/>
    </p:embeddedFont>
    <p:embeddedFont>
      <p:font typeface="Wingdings 2" panose="05020102010507070707" pitchFamily="18" charset="2"/>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41C187-667F-475A-93F7-69D2008E90F6}">
  <a:tblStyle styleId="{FA41C187-667F-475A-93F7-69D2008E90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990" autoAdjust="0"/>
  </p:normalViewPr>
  <p:slideViewPr>
    <p:cSldViewPr snapToGrid="0">
      <p:cViewPr varScale="1">
        <p:scale>
          <a:sx n="85" d="100"/>
          <a:sy n="85" d="100"/>
        </p:scale>
        <p:origin x="1076" y="48"/>
      </p:cViewPr>
      <p:guideLst/>
    </p:cSldViewPr>
  </p:slideViewPr>
  <p:notesTextViewPr>
    <p:cViewPr>
      <p:scale>
        <a:sx n="3" d="2"/>
        <a:sy n="3" d="2"/>
      </p:scale>
      <p:origin x="0" y="-3936"/>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93CD82-1424-4632-93A6-3814695A3E8F}" type="doc">
      <dgm:prSet loTypeId="urn:microsoft.com/office/officeart/2005/8/layout/bProcess3" loCatId="process" qsTypeId="urn:microsoft.com/office/officeart/2005/8/quickstyle/3d1" qsCatId="3D" csTypeId="urn:microsoft.com/office/officeart/2005/8/colors/colorful2" csCatId="colorful" phldr="1"/>
      <dgm:spPr/>
    </dgm:pt>
    <dgm:pt modelId="{C69371F6-4CF0-42AB-A35B-1DE781A0852A}">
      <dgm:prSet phldrT="[Text]"/>
      <dgm:spPr/>
      <dgm:t>
        <a:bodyPr/>
        <a:lstStyle/>
        <a:p>
          <a:r>
            <a:rPr lang="en-US" dirty="0" smtClean="0">
              <a:solidFill>
                <a:schemeClr val="bg2"/>
              </a:solidFill>
            </a:rPr>
            <a:t>Unified State Plan</a:t>
          </a:r>
          <a:endParaRPr lang="en-US" dirty="0">
            <a:solidFill>
              <a:schemeClr val="bg2"/>
            </a:solidFill>
          </a:endParaRPr>
        </a:p>
      </dgm:t>
    </dgm:pt>
    <dgm:pt modelId="{27F5307B-3F41-47A8-8BCD-7578DE36FADB}" type="parTrans" cxnId="{34A892CA-1D82-469B-A129-0453BE1E4B30}">
      <dgm:prSet/>
      <dgm:spPr/>
      <dgm:t>
        <a:bodyPr/>
        <a:lstStyle/>
        <a:p>
          <a:endParaRPr lang="en-US"/>
        </a:p>
      </dgm:t>
    </dgm:pt>
    <dgm:pt modelId="{0210509E-5DB3-4728-B239-EE08E983AF51}" type="sibTrans" cxnId="{34A892CA-1D82-469B-A129-0453BE1E4B30}">
      <dgm:prSet/>
      <dgm:spPr/>
      <dgm:t>
        <a:bodyPr/>
        <a:lstStyle/>
        <a:p>
          <a:endParaRPr lang="en-US"/>
        </a:p>
      </dgm:t>
    </dgm:pt>
    <dgm:pt modelId="{63DD2312-991F-4A5A-8BB0-23747DFA91CD}">
      <dgm:prSet phldrT="[Text]"/>
      <dgm:spPr/>
      <dgm:t>
        <a:bodyPr/>
        <a:lstStyle/>
        <a:p>
          <a:r>
            <a:rPr lang="en-US" dirty="0" smtClean="0">
              <a:solidFill>
                <a:schemeClr val="bg2"/>
              </a:solidFill>
            </a:rPr>
            <a:t>Research &amp; Regional Labor Market Analysis</a:t>
          </a:r>
          <a:endParaRPr lang="en-US" dirty="0">
            <a:solidFill>
              <a:schemeClr val="bg2"/>
            </a:solidFill>
          </a:endParaRPr>
        </a:p>
      </dgm:t>
    </dgm:pt>
    <dgm:pt modelId="{BA958626-1C24-44DE-A1B2-233C77ECFB28}" type="parTrans" cxnId="{D2B75516-D8A7-4AB6-A209-D1BC72D55B2F}">
      <dgm:prSet/>
      <dgm:spPr/>
      <dgm:t>
        <a:bodyPr/>
        <a:lstStyle/>
        <a:p>
          <a:endParaRPr lang="en-US"/>
        </a:p>
      </dgm:t>
    </dgm:pt>
    <dgm:pt modelId="{83D06206-2352-43B4-A8B7-60FE9EA6F435}" type="sibTrans" cxnId="{D2B75516-D8A7-4AB6-A209-D1BC72D55B2F}">
      <dgm:prSet/>
      <dgm:spPr/>
      <dgm:t>
        <a:bodyPr/>
        <a:lstStyle/>
        <a:p>
          <a:endParaRPr lang="en-US"/>
        </a:p>
      </dgm:t>
    </dgm:pt>
    <dgm:pt modelId="{C31DF0A8-99D1-45FE-B69F-D3E34809E2B8}">
      <dgm:prSet phldrT="[Text]"/>
      <dgm:spPr/>
      <dgm:t>
        <a:bodyPr/>
        <a:lstStyle/>
        <a:p>
          <a:r>
            <a:rPr lang="en-US" dirty="0" smtClean="0">
              <a:solidFill>
                <a:schemeClr val="bg2"/>
              </a:solidFill>
            </a:rPr>
            <a:t>Employer Engagement</a:t>
          </a:r>
          <a:endParaRPr lang="en-US" dirty="0">
            <a:solidFill>
              <a:schemeClr val="bg2"/>
            </a:solidFill>
          </a:endParaRPr>
        </a:p>
      </dgm:t>
    </dgm:pt>
    <dgm:pt modelId="{380E7536-F732-41E1-9466-2A42F80511BF}" type="parTrans" cxnId="{A2AB741E-17F1-4583-A041-4269B32C5F85}">
      <dgm:prSet/>
      <dgm:spPr/>
      <dgm:t>
        <a:bodyPr/>
        <a:lstStyle/>
        <a:p>
          <a:endParaRPr lang="en-US"/>
        </a:p>
      </dgm:t>
    </dgm:pt>
    <dgm:pt modelId="{9922D1D7-7723-42A9-879B-F6E81FA36DCF}" type="sibTrans" cxnId="{A2AB741E-17F1-4583-A041-4269B32C5F85}">
      <dgm:prSet/>
      <dgm:spPr/>
      <dgm:t>
        <a:bodyPr/>
        <a:lstStyle/>
        <a:p>
          <a:endParaRPr lang="en-US"/>
        </a:p>
      </dgm:t>
    </dgm:pt>
    <dgm:pt modelId="{C5331135-9CFB-461D-B4C7-9AB453825855}">
      <dgm:prSet phldrT="[Text]"/>
      <dgm:spPr/>
      <dgm:t>
        <a:bodyPr/>
        <a:lstStyle/>
        <a:p>
          <a:r>
            <a:rPr lang="en-US" dirty="0" smtClean="0">
              <a:solidFill>
                <a:schemeClr val="bg2"/>
              </a:solidFill>
            </a:rPr>
            <a:t>Career Pathways </a:t>
          </a:r>
          <a:endParaRPr lang="en-US" dirty="0">
            <a:solidFill>
              <a:schemeClr val="bg2"/>
            </a:solidFill>
          </a:endParaRPr>
        </a:p>
      </dgm:t>
    </dgm:pt>
    <dgm:pt modelId="{0D4FA5F1-FD8C-4542-BDE1-226D69A1F66F}" type="parTrans" cxnId="{3C56811D-6E4B-4A8E-9865-C2EE29551796}">
      <dgm:prSet/>
      <dgm:spPr/>
      <dgm:t>
        <a:bodyPr/>
        <a:lstStyle/>
        <a:p>
          <a:endParaRPr lang="en-US"/>
        </a:p>
      </dgm:t>
    </dgm:pt>
    <dgm:pt modelId="{2892B1ED-62AB-45B9-B034-C4D3CA22AC3A}" type="sibTrans" cxnId="{3C56811D-6E4B-4A8E-9865-C2EE29551796}">
      <dgm:prSet/>
      <dgm:spPr/>
      <dgm:t>
        <a:bodyPr/>
        <a:lstStyle/>
        <a:p>
          <a:endParaRPr lang="en-US"/>
        </a:p>
      </dgm:t>
    </dgm:pt>
    <dgm:pt modelId="{FF25D6AC-34D7-4494-B329-94B7BE0DDE94}">
      <dgm:prSet phldrT="[Text]"/>
      <dgm:spPr/>
      <dgm:t>
        <a:bodyPr/>
        <a:lstStyle/>
        <a:p>
          <a:r>
            <a:rPr lang="en-US" dirty="0" smtClean="0">
              <a:solidFill>
                <a:schemeClr val="bg2"/>
              </a:solidFill>
            </a:rPr>
            <a:t>Meet needs of WY Stakeholders</a:t>
          </a:r>
          <a:endParaRPr lang="en-US" dirty="0">
            <a:solidFill>
              <a:schemeClr val="bg2"/>
            </a:solidFill>
          </a:endParaRPr>
        </a:p>
      </dgm:t>
    </dgm:pt>
    <dgm:pt modelId="{7A99728A-C73A-401D-B636-07A7202CAAE9}" type="parTrans" cxnId="{51AB38E2-C88D-4534-8C42-80DBFA241C08}">
      <dgm:prSet/>
      <dgm:spPr/>
      <dgm:t>
        <a:bodyPr/>
        <a:lstStyle/>
        <a:p>
          <a:endParaRPr lang="en-US"/>
        </a:p>
      </dgm:t>
    </dgm:pt>
    <dgm:pt modelId="{52B28BD3-EA31-40EE-B810-23D436B50F55}" type="sibTrans" cxnId="{51AB38E2-C88D-4534-8C42-80DBFA241C08}">
      <dgm:prSet/>
      <dgm:spPr/>
      <dgm:t>
        <a:bodyPr/>
        <a:lstStyle/>
        <a:p>
          <a:endParaRPr lang="en-US"/>
        </a:p>
      </dgm:t>
    </dgm:pt>
    <dgm:pt modelId="{E2E10E35-BAD2-46E3-ACF9-F0A0214E2952}">
      <dgm:prSet phldrT="[Text]"/>
      <dgm:spPr/>
      <dgm:t>
        <a:bodyPr/>
        <a:lstStyle/>
        <a:p>
          <a:r>
            <a:rPr lang="en-US" dirty="0" smtClean="0">
              <a:solidFill>
                <a:schemeClr val="bg2"/>
              </a:solidFill>
            </a:rPr>
            <a:t>Develop WY workforce Development System</a:t>
          </a:r>
          <a:endParaRPr lang="en-US" dirty="0">
            <a:solidFill>
              <a:schemeClr val="bg2"/>
            </a:solidFill>
          </a:endParaRPr>
        </a:p>
      </dgm:t>
    </dgm:pt>
    <dgm:pt modelId="{73EC79E4-C741-4357-818B-C49E5F9530F9}" type="parTrans" cxnId="{E8EC5664-C176-4EB2-BA4B-7094A6F025D1}">
      <dgm:prSet/>
      <dgm:spPr/>
      <dgm:t>
        <a:bodyPr/>
        <a:lstStyle/>
        <a:p>
          <a:endParaRPr lang="en-US"/>
        </a:p>
      </dgm:t>
    </dgm:pt>
    <dgm:pt modelId="{AE7A1B82-43F5-4322-B857-E8FDB4B5FC0C}" type="sibTrans" cxnId="{E8EC5664-C176-4EB2-BA4B-7094A6F025D1}">
      <dgm:prSet/>
      <dgm:spPr/>
      <dgm:t>
        <a:bodyPr/>
        <a:lstStyle/>
        <a:p>
          <a:endParaRPr lang="en-US"/>
        </a:p>
      </dgm:t>
    </dgm:pt>
    <dgm:pt modelId="{35AC6C13-56F8-41A7-A9C2-A232D8C7A475}">
      <dgm:prSet phldrT="[Text]"/>
      <dgm:spPr/>
      <dgm:t>
        <a:bodyPr/>
        <a:lstStyle/>
        <a:p>
          <a:r>
            <a:rPr lang="en-US" dirty="0" smtClean="0">
              <a:solidFill>
                <a:schemeClr val="bg2"/>
              </a:solidFill>
            </a:rPr>
            <a:t>Youth Activities &amp; the One-Stop</a:t>
          </a:r>
          <a:endParaRPr lang="en-US" dirty="0">
            <a:solidFill>
              <a:schemeClr val="bg2"/>
            </a:solidFill>
          </a:endParaRPr>
        </a:p>
      </dgm:t>
    </dgm:pt>
    <dgm:pt modelId="{10F89060-F59E-426B-BED7-4D33B0ECE868}" type="parTrans" cxnId="{EE773512-A40C-4E2F-9233-B0EB5598972D}">
      <dgm:prSet/>
      <dgm:spPr/>
      <dgm:t>
        <a:bodyPr/>
        <a:lstStyle/>
        <a:p>
          <a:endParaRPr lang="en-US"/>
        </a:p>
      </dgm:t>
    </dgm:pt>
    <dgm:pt modelId="{3956891D-8D1F-44C8-90EA-B31B414C2AFD}" type="sibTrans" cxnId="{EE773512-A40C-4E2F-9233-B0EB5598972D}">
      <dgm:prSet/>
      <dgm:spPr/>
      <dgm:t>
        <a:bodyPr/>
        <a:lstStyle/>
        <a:p>
          <a:endParaRPr lang="en-US"/>
        </a:p>
      </dgm:t>
    </dgm:pt>
    <dgm:pt modelId="{822528B8-DCBC-441A-9967-B208A6437E55}">
      <dgm:prSet phldrT="[Text]"/>
      <dgm:spPr/>
      <dgm:t>
        <a:bodyPr/>
        <a:lstStyle/>
        <a:p>
          <a:r>
            <a:rPr lang="en-US" dirty="0" smtClean="0">
              <a:solidFill>
                <a:schemeClr val="bg2"/>
              </a:solidFill>
            </a:rPr>
            <a:t>Performance Negotiations</a:t>
          </a:r>
          <a:endParaRPr lang="en-US" dirty="0">
            <a:solidFill>
              <a:schemeClr val="bg2"/>
            </a:solidFill>
          </a:endParaRPr>
        </a:p>
      </dgm:t>
    </dgm:pt>
    <dgm:pt modelId="{C963CE6A-7E7C-4E69-BCC3-A3091C5F8E3D}" type="parTrans" cxnId="{EF326000-757A-404E-BF30-3DDCA6039679}">
      <dgm:prSet/>
      <dgm:spPr/>
      <dgm:t>
        <a:bodyPr/>
        <a:lstStyle/>
        <a:p>
          <a:endParaRPr lang="en-US"/>
        </a:p>
      </dgm:t>
    </dgm:pt>
    <dgm:pt modelId="{3ABEDFAC-77C6-490B-8884-DF3ACFA76DD8}" type="sibTrans" cxnId="{EF326000-757A-404E-BF30-3DDCA6039679}">
      <dgm:prSet/>
      <dgm:spPr/>
      <dgm:t>
        <a:bodyPr/>
        <a:lstStyle/>
        <a:p>
          <a:endParaRPr lang="en-US"/>
        </a:p>
      </dgm:t>
    </dgm:pt>
    <dgm:pt modelId="{6B6D9408-D1A3-4E80-83B7-762E21FD2083}">
      <dgm:prSet phldrT="[Text]"/>
      <dgm:spPr/>
      <dgm:t>
        <a:bodyPr/>
        <a:lstStyle/>
        <a:p>
          <a:r>
            <a:rPr lang="en-US" dirty="0" smtClean="0">
              <a:solidFill>
                <a:schemeClr val="bg2"/>
              </a:solidFill>
            </a:rPr>
            <a:t>Infrastructure Costs</a:t>
          </a:r>
          <a:endParaRPr lang="en-US" dirty="0">
            <a:solidFill>
              <a:schemeClr val="bg2"/>
            </a:solidFill>
          </a:endParaRPr>
        </a:p>
      </dgm:t>
    </dgm:pt>
    <dgm:pt modelId="{E75C7E67-08DF-443C-8503-F2256E046409}" type="parTrans" cxnId="{62E7C1DF-F9F6-4497-AD2B-BD6E37F8476F}">
      <dgm:prSet/>
      <dgm:spPr/>
      <dgm:t>
        <a:bodyPr/>
        <a:lstStyle/>
        <a:p>
          <a:endParaRPr lang="en-US"/>
        </a:p>
      </dgm:t>
    </dgm:pt>
    <dgm:pt modelId="{9D868289-D527-4352-AEFB-945702EDA4CA}" type="sibTrans" cxnId="{62E7C1DF-F9F6-4497-AD2B-BD6E37F8476F}">
      <dgm:prSet/>
      <dgm:spPr/>
      <dgm:t>
        <a:bodyPr/>
        <a:lstStyle/>
        <a:p>
          <a:endParaRPr lang="en-US"/>
        </a:p>
      </dgm:t>
    </dgm:pt>
    <dgm:pt modelId="{8DD5569B-4DDF-4E8F-A0C0-20D4C5811079}">
      <dgm:prSet phldrT="[Text]"/>
      <dgm:spPr/>
      <dgm:t>
        <a:bodyPr/>
        <a:lstStyle/>
        <a:p>
          <a:r>
            <a:rPr lang="en-US" dirty="0" smtClean="0">
              <a:solidFill>
                <a:schemeClr val="bg2"/>
              </a:solidFill>
            </a:rPr>
            <a:t>Support Grants/Contracts for Youth</a:t>
          </a:r>
          <a:endParaRPr lang="en-US" dirty="0">
            <a:solidFill>
              <a:schemeClr val="bg2"/>
            </a:solidFill>
          </a:endParaRPr>
        </a:p>
      </dgm:t>
    </dgm:pt>
    <dgm:pt modelId="{3D051945-5CA1-4CEE-B9AB-91B9C7845A18}" type="parTrans" cxnId="{180FC2F1-CDFC-4243-B5F2-25AF37728076}">
      <dgm:prSet/>
      <dgm:spPr/>
      <dgm:t>
        <a:bodyPr/>
        <a:lstStyle/>
        <a:p>
          <a:endParaRPr lang="en-US"/>
        </a:p>
      </dgm:t>
    </dgm:pt>
    <dgm:pt modelId="{3DE753DC-F79C-4232-97A6-28BE7DDE7C8F}" type="sibTrans" cxnId="{180FC2F1-CDFC-4243-B5F2-25AF37728076}">
      <dgm:prSet/>
      <dgm:spPr/>
      <dgm:t>
        <a:bodyPr/>
        <a:lstStyle/>
        <a:p>
          <a:endParaRPr lang="en-US"/>
        </a:p>
      </dgm:t>
    </dgm:pt>
    <dgm:pt modelId="{A05B1CB7-875D-480A-859A-4C6EB7D2614C}">
      <dgm:prSet phldrT="[Text]"/>
      <dgm:spPr/>
      <dgm:t>
        <a:bodyPr/>
        <a:lstStyle/>
        <a:p>
          <a:r>
            <a:rPr lang="en-US" dirty="0" smtClean="0">
              <a:solidFill>
                <a:schemeClr val="bg2"/>
              </a:solidFill>
            </a:rPr>
            <a:t>Coordinate/support educational &amp; training opportunities</a:t>
          </a:r>
          <a:endParaRPr lang="en-US" dirty="0">
            <a:solidFill>
              <a:schemeClr val="bg2"/>
            </a:solidFill>
          </a:endParaRPr>
        </a:p>
      </dgm:t>
    </dgm:pt>
    <dgm:pt modelId="{0039048C-86DA-4BA6-B0CF-554E33146DB5}" type="parTrans" cxnId="{7E791CC4-41CA-4A84-983B-5046ED99F93E}">
      <dgm:prSet/>
      <dgm:spPr/>
      <dgm:t>
        <a:bodyPr/>
        <a:lstStyle/>
        <a:p>
          <a:endParaRPr lang="en-US"/>
        </a:p>
      </dgm:t>
    </dgm:pt>
    <dgm:pt modelId="{381AA2F5-3BC2-4CC3-93BE-A3EC878EDED2}" type="sibTrans" cxnId="{7E791CC4-41CA-4A84-983B-5046ED99F93E}">
      <dgm:prSet/>
      <dgm:spPr/>
      <dgm:t>
        <a:bodyPr/>
        <a:lstStyle/>
        <a:p>
          <a:endParaRPr lang="en-US"/>
        </a:p>
      </dgm:t>
    </dgm:pt>
    <dgm:pt modelId="{E6B44BB3-46FA-4E8E-9078-DF473E72CD7A}">
      <dgm:prSet phldrT="[Text]"/>
      <dgm:spPr/>
      <dgm:t>
        <a:bodyPr/>
        <a:lstStyle/>
        <a:p>
          <a:r>
            <a:rPr lang="en-US" dirty="0" smtClean="0">
              <a:solidFill>
                <a:schemeClr val="bg2"/>
              </a:solidFill>
            </a:rPr>
            <a:t>Budget</a:t>
          </a:r>
          <a:endParaRPr lang="en-US" dirty="0">
            <a:solidFill>
              <a:schemeClr val="bg2"/>
            </a:solidFill>
          </a:endParaRPr>
        </a:p>
      </dgm:t>
    </dgm:pt>
    <dgm:pt modelId="{26DD3C47-3AF0-4BF4-B364-C1C0A2D6EE12}" type="parTrans" cxnId="{0172F375-62A3-435B-9D61-7582ABA5F8BA}">
      <dgm:prSet/>
      <dgm:spPr/>
      <dgm:t>
        <a:bodyPr/>
        <a:lstStyle/>
        <a:p>
          <a:endParaRPr lang="en-US"/>
        </a:p>
      </dgm:t>
    </dgm:pt>
    <dgm:pt modelId="{8BF2FEDC-29DC-458B-9299-CBDAA52091AE}" type="sibTrans" cxnId="{0172F375-62A3-435B-9D61-7582ABA5F8BA}">
      <dgm:prSet/>
      <dgm:spPr/>
      <dgm:t>
        <a:bodyPr/>
        <a:lstStyle/>
        <a:p>
          <a:endParaRPr lang="en-US"/>
        </a:p>
      </dgm:t>
    </dgm:pt>
    <dgm:pt modelId="{7DAEE5CF-D139-425C-8EA5-6FCC366C924F}">
      <dgm:prSet phldrT="[Text]"/>
      <dgm:spPr/>
      <dgm:t>
        <a:bodyPr/>
        <a:lstStyle/>
        <a:p>
          <a:r>
            <a:rPr lang="en-US" dirty="0" smtClean="0">
              <a:solidFill>
                <a:schemeClr val="bg2"/>
              </a:solidFill>
            </a:rPr>
            <a:t>Assess/review the one stop system</a:t>
          </a:r>
          <a:endParaRPr lang="en-US" dirty="0">
            <a:solidFill>
              <a:schemeClr val="bg2"/>
            </a:solidFill>
          </a:endParaRPr>
        </a:p>
      </dgm:t>
    </dgm:pt>
    <dgm:pt modelId="{99E3790D-FE93-40AA-AA08-D068A38209ED}" type="parTrans" cxnId="{46245F99-F7D6-49C8-95A7-A1180D0CC499}">
      <dgm:prSet/>
      <dgm:spPr/>
      <dgm:t>
        <a:bodyPr/>
        <a:lstStyle/>
        <a:p>
          <a:endParaRPr lang="en-US"/>
        </a:p>
      </dgm:t>
    </dgm:pt>
    <dgm:pt modelId="{A30BADBE-54BC-4906-B7CB-CD369CEF3FD1}" type="sibTrans" cxnId="{46245F99-F7D6-49C8-95A7-A1180D0CC499}">
      <dgm:prSet/>
      <dgm:spPr/>
      <dgm:t>
        <a:bodyPr/>
        <a:lstStyle/>
        <a:p>
          <a:endParaRPr lang="en-US"/>
        </a:p>
      </dgm:t>
    </dgm:pt>
    <dgm:pt modelId="{3B40CAD0-2EAF-4D3C-B5F0-25DBA8B7C44C}">
      <dgm:prSet phldrT="[Text]"/>
      <dgm:spPr/>
      <dgm:t>
        <a:bodyPr/>
        <a:lstStyle/>
        <a:p>
          <a:r>
            <a:rPr lang="en-US" dirty="0" smtClean="0">
              <a:solidFill>
                <a:schemeClr val="bg2"/>
              </a:solidFill>
            </a:rPr>
            <a:t>One-stop certification</a:t>
          </a:r>
          <a:endParaRPr lang="en-US" dirty="0">
            <a:solidFill>
              <a:schemeClr val="bg2"/>
            </a:solidFill>
          </a:endParaRPr>
        </a:p>
      </dgm:t>
    </dgm:pt>
    <dgm:pt modelId="{61686F9B-ECA4-4A00-8CE4-B5D67C98E4D5}" type="parTrans" cxnId="{1A391492-8BE4-4D36-86E5-60797CE0B842}">
      <dgm:prSet/>
      <dgm:spPr/>
      <dgm:t>
        <a:bodyPr/>
        <a:lstStyle/>
        <a:p>
          <a:endParaRPr lang="en-US"/>
        </a:p>
      </dgm:t>
    </dgm:pt>
    <dgm:pt modelId="{A0199369-0012-4B32-A98A-0290170E4799}" type="sibTrans" cxnId="{1A391492-8BE4-4D36-86E5-60797CE0B842}">
      <dgm:prSet/>
      <dgm:spPr/>
      <dgm:t>
        <a:bodyPr/>
        <a:lstStyle/>
        <a:p>
          <a:endParaRPr lang="en-US"/>
        </a:p>
      </dgm:t>
    </dgm:pt>
    <dgm:pt modelId="{157CDFFB-8993-4214-ABC5-9E6B44AC4478}" type="pres">
      <dgm:prSet presAssocID="{9C93CD82-1424-4632-93A6-3814695A3E8F}" presName="Name0" presStyleCnt="0">
        <dgm:presLayoutVars>
          <dgm:dir/>
          <dgm:resizeHandles val="exact"/>
        </dgm:presLayoutVars>
      </dgm:prSet>
      <dgm:spPr/>
    </dgm:pt>
    <dgm:pt modelId="{589A8BAC-DBB2-4401-B07E-E73973FC2B7C}" type="pres">
      <dgm:prSet presAssocID="{C69371F6-4CF0-42AB-A35B-1DE781A0852A}" presName="node" presStyleLbl="node1" presStyleIdx="0" presStyleCnt="14">
        <dgm:presLayoutVars>
          <dgm:bulletEnabled val="1"/>
        </dgm:presLayoutVars>
      </dgm:prSet>
      <dgm:spPr/>
      <dgm:t>
        <a:bodyPr/>
        <a:lstStyle/>
        <a:p>
          <a:endParaRPr lang="en-US"/>
        </a:p>
      </dgm:t>
    </dgm:pt>
    <dgm:pt modelId="{F7843359-9231-4910-996F-0CB000A2BA62}" type="pres">
      <dgm:prSet presAssocID="{0210509E-5DB3-4728-B239-EE08E983AF51}" presName="sibTrans" presStyleLbl="sibTrans1D1" presStyleIdx="0" presStyleCnt="13"/>
      <dgm:spPr/>
      <dgm:t>
        <a:bodyPr/>
        <a:lstStyle/>
        <a:p>
          <a:endParaRPr lang="en-US"/>
        </a:p>
      </dgm:t>
    </dgm:pt>
    <dgm:pt modelId="{B35EE627-BC2B-4F68-935E-DAA8924DD860}" type="pres">
      <dgm:prSet presAssocID="{0210509E-5DB3-4728-B239-EE08E983AF51}" presName="connectorText" presStyleLbl="sibTrans1D1" presStyleIdx="0" presStyleCnt="13"/>
      <dgm:spPr/>
      <dgm:t>
        <a:bodyPr/>
        <a:lstStyle/>
        <a:p>
          <a:endParaRPr lang="en-US"/>
        </a:p>
      </dgm:t>
    </dgm:pt>
    <dgm:pt modelId="{0D5B45D1-BBAC-4A80-B5E1-EE146598B297}" type="pres">
      <dgm:prSet presAssocID="{63DD2312-991F-4A5A-8BB0-23747DFA91CD}" presName="node" presStyleLbl="node1" presStyleIdx="1" presStyleCnt="14">
        <dgm:presLayoutVars>
          <dgm:bulletEnabled val="1"/>
        </dgm:presLayoutVars>
      </dgm:prSet>
      <dgm:spPr/>
      <dgm:t>
        <a:bodyPr/>
        <a:lstStyle/>
        <a:p>
          <a:endParaRPr lang="en-US"/>
        </a:p>
      </dgm:t>
    </dgm:pt>
    <dgm:pt modelId="{49B28E39-2EE1-4391-ADDF-27F2444450B1}" type="pres">
      <dgm:prSet presAssocID="{83D06206-2352-43B4-A8B7-60FE9EA6F435}" presName="sibTrans" presStyleLbl="sibTrans1D1" presStyleIdx="1" presStyleCnt="13"/>
      <dgm:spPr/>
      <dgm:t>
        <a:bodyPr/>
        <a:lstStyle/>
        <a:p>
          <a:endParaRPr lang="en-US"/>
        </a:p>
      </dgm:t>
    </dgm:pt>
    <dgm:pt modelId="{760E4F72-2276-409E-8C02-CCC8158A2695}" type="pres">
      <dgm:prSet presAssocID="{83D06206-2352-43B4-A8B7-60FE9EA6F435}" presName="connectorText" presStyleLbl="sibTrans1D1" presStyleIdx="1" presStyleCnt="13"/>
      <dgm:spPr/>
      <dgm:t>
        <a:bodyPr/>
        <a:lstStyle/>
        <a:p>
          <a:endParaRPr lang="en-US"/>
        </a:p>
      </dgm:t>
    </dgm:pt>
    <dgm:pt modelId="{5EEC7535-7ECD-434C-9E43-3F591F75925E}" type="pres">
      <dgm:prSet presAssocID="{C31DF0A8-99D1-45FE-B69F-D3E34809E2B8}" presName="node" presStyleLbl="node1" presStyleIdx="2" presStyleCnt="14">
        <dgm:presLayoutVars>
          <dgm:bulletEnabled val="1"/>
        </dgm:presLayoutVars>
      </dgm:prSet>
      <dgm:spPr/>
      <dgm:t>
        <a:bodyPr/>
        <a:lstStyle/>
        <a:p>
          <a:endParaRPr lang="en-US"/>
        </a:p>
      </dgm:t>
    </dgm:pt>
    <dgm:pt modelId="{E91E8146-D8E2-4D91-99AB-64347F5F920F}" type="pres">
      <dgm:prSet presAssocID="{9922D1D7-7723-42A9-879B-F6E81FA36DCF}" presName="sibTrans" presStyleLbl="sibTrans1D1" presStyleIdx="2" presStyleCnt="13"/>
      <dgm:spPr/>
      <dgm:t>
        <a:bodyPr/>
        <a:lstStyle/>
        <a:p>
          <a:endParaRPr lang="en-US"/>
        </a:p>
      </dgm:t>
    </dgm:pt>
    <dgm:pt modelId="{0658344E-78CA-46ED-B9B4-23D1A5E2CA02}" type="pres">
      <dgm:prSet presAssocID="{9922D1D7-7723-42A9-879B-F6E81FA36DCF}" presName="connectorText" presStyleLbl="sibTrans1D1" presStyleIdx="2" presStyleCnt="13"/>
      <dgm:spPr/>
      <dgm:t>
        <a:bodyPr/>
        <a:lstStyle/>
        <a:p>
          <a:endParaRPr lang="en-US"/>
        </a:p>
      </dgm:t>
    </dgm:pt>
    <dgm:pt modelId="{D7C1039E-C8E6-4752-B807-6B5AFB1D695D}" type="pres">
      <dgm:prSet presAssocID="{C5331135-9CFB-461D-B4C7-9AB453825855}" presName="node" presStyleLbl="node1" presStyleIdx="3" presStyleCnt="14">
        <dgm:presLayoutVars>
          <dgm:bulletEnabled val="1"/>
        </dgm:presLayoutVars>
      </dgm:prSet>
      <dgm:spPr/>
      <dgm:t>
        <a:bodyPr/>
        <a:lstStyle/>
        <a:p>
          <a:endParaRPr lang="en-US"/>
        </a:p>
      </dgm:t>
    </dgm:pt>
    <dgm:pt modelId="{2391DA3B-52E9-45E0-AF5A-F275C7F8F003}" type="pres">
      <dgm:prSet presAssocID="{2892B1ED-62AB-45B9-B034-C4D3CA22AC3A}" presName="sibTrans" presStyleLbl="sibTrans1D1" presStyleIdx="3" presStyleCnt="13"/>
      <dgm:spPr/>
      <dgm:t>
        <a:bodyPr/>
        <a:lstStyle/>
        <a:p>
          <a:endParaRPr lang="en-US"/>
        </a:p>
      </dgm:t>
    </dgm:pt>
    <dgm:pt modelId="{FC74941B-7F15-4D3D-BCCC-EEDF77D35EB4}" type="pres">
      <dgm:prSet presAssocID="{2892B1ED-62AB-45B9-B034-C4D3CA22AC3A}" presName="connectorText" presStyleLbl="sibTrans1D1" presStyleIdx="3" presStyleCnt="13"/>
      <dgm:spPr/>
      <dgm:t>
        <a:bodyPr/>
        <a:lstStyle/>
        <a:p>
          <a:endParaRPr lang="en-US"/>
        </a:p>
      </dgm:t>
    </dgm:pt>
    <dgm:pt modelId="{1BACDE22-0F4E-494C-A2D7-A572BE11E3BD}" type="pres">
      <dgm:prSet presAssocID="{FF25D6AC-34D7-4494-B329-94B7BE0DDE94}" presName="node" presStyleLbl="node1" presStyleIdx="4" presStyleCnt="14">
        <dgm:presLayoutVars>
          <dgm:bulletEnabled val="1"/>
        </dgm:presLayoutVars>
      </dgm:prSet>
      <dgm:spPr/>
      <dgm:t>
        <a:bodyPr/>
        <a:lstStyle/>
        <a:p>
          <a:endParaRPr lang="en-US"/>
        </a:p>
      </dgm:t>
    </dgm:pt>
    <dgm:pt modelId="{8359B94B-E656-4F49-9DD7-E107935EDEE3}" type="pres">
      <dgm:prSet presAssocID="{52B28BD3-EA31-40EE-B810-23D436B50F55}" presName="sibTrans" presStyleLbl="sibTrans1D1" presStyleIdx="4" presStyleCnt="13"/>
      <dgm:spPr/>
      <dgm:t>
        <a:bodyPr/>
        <a:lstStyle/>
        <a:p>
          <a:endParaRPr lang="en-US"/>
        </a:p>
      </dgm:t>
    </dgm:pt>
    <dgm:pt modelId="{1735116B-580F-4D19-9A61-FD959A876FEE}" type="pres">
      <dgm:prSet presAssocID="{52B28BD3-EA31-40EE-B810-23D436B50F55}" presName="connectorText" presStyleLbl="sibTrans1D1" presStyleIdx="4" presStyleCnt="13"/>
      <dgm:spPr/>
      <dgm:t>
        <a:bodyPr/>
        <a:lstStyle/>
        <a:p>
          <a:endParaRPr lang="en-US"/>
        </a:p>
      </dgm:t>
    </dgm:pt>
    <dgm:pt modelId="{AF2AE1CD-5DD6-4EFE-BED9-F34FEBEAE8C1}" type="pres">
      <dgm:prSet presAssocID="{E2E10E35-BAD2-46E3-ACF9-F0A0214E2952}" presName="node" presStyleLbl="node1" presStyleIdx="5" presStyleCnt="14">
        <dgm:presLayoutVars>
          <dgm:bulletEnabled val="1"/>
        </dgm:presLayoutVars>
      </dgm:prSet>
      <dgm:spPr/>
      <dgm:t>
        <a:bodyPr/>
        <a:lstStyle/>
        <a:p>
          <a:endParaRPr lang="en-US"/>
        </a:p>
      </dgm:t>
    </dgm:pt>
    <dgm:pt modelId="{418DE66E-4D5C-49B6-B132-E11938981D53}" type="pres">
      <dgm:prSet presAssocID="{AE7A1B82-43F5-4322-B857-E8FDB4B5FC0C}" presName="sibTrans" presStyleLbl="sibTrans1D1" presStyleIdx="5" presStyleCnt="13"/>
      <dgm:spPr/>
      <dgm:t>
        <a:bodyPr/>
        <a:lstStyle/>
        <a:p>
          <a:endParaRPr lang="en-US"/>
        </a:p>
      </dgm:t>
    </dgm:pt>
    <dgm:pt modelId="{720A9666-D42C-4B56-9B5C-96B3AEEE12D4}" type="pres">
      <dgm:prSet presAssocID="{AE7A1B82-43F5-4322-B857-E8FDB4B5FC0C}" presName="connectorText" presStyleLbl="sibTrans1D1" presStyleIdx="5" presStyleCnt="13"/>
      <dgm:spPr/>
      <dgm:t>
        <a:bodyPr/>
        <a:lstStyle/>
        <a:p>
          <a:endParaRPr lang="en-US"/>
        </a:p>
      </dgm:t>
    </dgm:pt>
    <dgm:pt modelId="{3784F6D7-A155-463C-9F9D-4B611728F44F}" type="pres">
      <dgm:prSet presAssocID="{35AC6C13-56F8-41A7-A9C2-A232D8C7A475}" presName="node" presStyleLbl="node1" presStyleIdx="6" presStyleCnt="14">
        <dgm:presLayoutVars>
          <dgm:bulletEnabled val="1"/>
        </dgm:presLayoutVars>
      </dgm:prSet>
      <dgm:spPr/>
      <dgm:t>
        <a:bodyPr/>
        <a:lstStyle/>
        <a:p>
          <a:endParaRPr lang="en-US"/>
        </a:p>
      </dgm:t>
    </dgm:pt>
    <dgm:pt modelId="{23BDD6F3-7F8D-4312-B0F0-EEABFB328721}" type="pres">
      <dgm:prSet presAssocID="{3956891D-8D1F-44C8-90EA-B31B414C2AFD}" presName="sibTrans" presStyleLbl="sibTrans1D1" presStyleIdx="6" presStyleCnt="13"/>
      <dgm:spPr/>
      <dgm:t>
        <a:bodyPr/>
        <a:lstStyle/>
        <a:p>
          <a:endParaRPr lang="en-US"/>
        </a:p>
      </dgm:t>
    </dgm:pt>
    <dgm:pt modelId="{047AAEE5-655B-4D50-910D-C75FFA2D87E5}" type="pres">
      <dgm:prSet presAssocID="{3956891D-8D1F-44C8-90EA-B31B414C2AFD}" presName="connectorText" presStyleLbl="sibTrans1D1" presStyleIdx="6" presStyleCnt="13"/>
      <dgm:spPr/>
      <dgm:t>
        <a:bodyPr/>
        <a:lstStyle/>
        <a:p>
          <a:endParaRPr lang="en-US"/>
        </a:p>
      </dgm:t>
    </dgm:pt>
    <dgm:pt modelId="{8CFE11C5-AB8E-4F22-B742-478F14873E8D}" type="pres">
      <dgm:prSet presAssocID="{822528B8-DCBC-441A-9967-B208A6437E55}" presName="node" presStyleLbl="node1" presStyleIdx="7" presStyleCnt="14">
        <dgm:presLayoutVars>
          <dgm:bulletEnabled val="1"/>
        </dgm:presLayoutVars>
      </dgm:prSet>
      <dgm:spPr/>
      <dgm:t>
        <a:bodyPr/>
        <a:lstStyle/>
        <a:p>
          <a:endParaRPr lang="en-US"/>
        </a:p>
      </dgm:t>
    </dgm:pt>
    <dgm:pt modelId="{7BDFA712-C285-4C6B-8550-FD19F76CD157}" type="pres">
      <dgm:prSet presAssocID="{3ABEDFAC-77C6-490B-8884-DF3ACFA76DD8}" presName="sibTrans" presStyleLbl="sibTrans1D1" presStyleIdx="7" presStyleCnt="13"/>
      <dgm:spPr/>
      <dgm:t>
        <a:bodyPr/>
        <a:lstStyle/>
        <a:p>
          <a:endParaRPr lang="en-US"/>
        </a:p>
      </dgm:t>
    </dgm:pt>
    <dgm:pt modelId="{28A1C0EA-F904-4220-80A7-E67706348EBD}" type="pres">
      <dgm:prSet presAssocID="{3ABEDFAC-77C6-490B-8884-DF3ACFA76DD8}" presName="connectorText" presStyleLbl="sibTrans1D1" presStyleIdx="7" presStyleCnt="13"/>
      <dgm:spPr/>
      <dgm:t>
        <a:bodyPr/>
        <a:lstStyle/>
        <a:p>
          <a:endParaRPr lang="en-US"/>
        </a:p>
      </dgm:t>
    </dgm:pt>
    <dgm:pt modelId="{2A6AFEBE-A810-4FE9-941D-82426F073377}" type="pres">
      <dgm:prSet presAssocID="{6B6D9408-D1A3-4E80-83B7-762E21FD2083}" presName="node" presStyleLbl="node1" presStyleIdx="8" presStyleCnt="14">
        <dgm:presLayoutVars>
          <dgm:bulletEnabled val="1"/>
        </dgm:presLayoutVars>
      </dgm:prSet>
      <dgm:spPr/>
      <dgm:t>
        <a:bodyPr/>
        <a:lstStyle/>
        <a:p>
          <a:endParaRPr lang="en-US"/>
        </a:p>
      </dgm:t>
    </dgm:pt>
    <dgm:pt modelId="{00AC39B9-E945-4D45-B957-80CAFD6908F4}" type="pres">
      <dgm:prSet presAssocID="{9D868289-D527-4352-AEFB-945702EDA4CA}" presName="sibTrans" presStyleLbl="sibTrans1D1" presStyleIdx="8" presStyleCnt="13"/>
      <dgm:spPr/>
      <dgm:t>
        <a:bodyPr/>
        <a:lstStyle/>
        <a:p>
          <a:endParaRPr lang="en-US"/>
        </a:p>
      </dgm:t>
    </dgm:pt>
    <dgm:pt modelId="{A641CFD2-CD85-47ED-8B5D-38319385B906}" type="pres">
      <dgm:prSet presAssocID="{9D868289-D527-4352-AEFB-945702EDA4CA}" presName="connectorText" presStyleLbl="sibTrans1D1" presStyleIdx="8" presStyleCnt="13"/>
      <dgm:spPr/>
      <dgm:t>
        <a:bodyPr/>
        <a:lstStyle/>
        <a:p>
          <a:endParaRPr lang="en-US"/>
        </a:p>
      </dgm:t>
    </dgm:pt>
    <dgm:pt modelId="{3330081A-1E0D-4F13-86AD-2966BCE4B0A3}" type="pres">
      <dgm:prSet presAssocID="{8DD5569B-4DDF-4E8F-A0C0-20D4C5811079}" presName="node" presStyleLbl="node1" presStyleIdx="9" presStyleCnt="14">
        <dgm:presLayoutVars>
          <dgm:bulletEnabled val="1"/>
        </dgm:presLayoutVars>
      </dgm:prSet>
      <dgm:spPr/>
      <dgm:t>
        <a:bodyPr/>
        <a:lstStyle/>
        <a:p>
          <a:endParaRPr lang="en-US"/>
        </a:p>
      </dgm:t>
    </dgm:pt>
    <dgm:pt modelId="{D27ED226-9F18-4089-8458-15B08F85FD47}" type="pres">
      <dgm:prSet presAssocID="{3DE753DC-F79C-4232-97A6-28BE7DDE7C8F}" presName="sibTrans" presStyleLbl="sibTrans1D1" presStyleIdx="9" presStyleCnt="13"/>
      <dgm:spPr/>
      <dgm:t>
        <a:bodyPr/>
        <a:lstStyle/>
        <a:p>
          <a:endParaRPr lang="en-US"/>
        </a:p>
      </dgm:t>
    </dgm:pt>
    <dgm:pt modelId="{3B760334-CECB-4267-8522-C31341DBB329}" type="pres">
      <dgm:prSet presAssocID="{3DE753DC-F79C-4232-97A6-28BE7DDE7C8F}" presName="connectorText" presStyleLbl="sibTrans1D1" presStyleIdx="9" presStyleCnt="13"/>
      <dgm:spPr/>
      <dgm:t>
        <a:bodyPr/>
        <a:lstStyle/>
        <a:p>
          <a:endParaRPr lang="en-US"/>
        </a:p>
      </dgm:t>
    </dgm:pt>
    <dgm:pt modelId="{372B1B20-E7BB-4EAD-995D-3DD9E36D60ED}" type="pres">
      <dgm:prSet presAssocID="{A05B1CB7-875D-480A-859A-4C6EB7D2614C}" presName="node" presStyleLbl="node1" presStyleIdx="10" presStyleCnt="14">
        <dgm:presLayoutVars>
          <dgm:bulletEnabled val="1"/>
        </dgm:presLayoutVars>
      </dgm:prSet>
      <dgm:spPr/>
      <dgm:t>
        <a:bodyPr/>
        <a:lstStyle/>
        <a:p>
          <a:endParaRPr lang="en-US"/>
        </a:p>
      </dgm:t>
    </dgm:pt>
    <dgm:pt modelId="{EC9831FC-2193-45D1-963D-27BDF4D032E4}" type="pres">
      <dgm:prSet presAssocID="{381AA2F5-3BC2-4CC3-93BE-A3EC878EDED2}" presName="sibTrans" presStyleLbl="sibTrans1D1" presStyleIdx="10" presStyleCnt="13"/>
      <dgm:spPr/>
      <dgm:t>
        <a:bodyPr/>
        <a:lstStyle/>
        <a:p>
          <a:endParaRPr lang="en-US"/>
        </a:p>
      </dgm:t>
    </dgm:pt>
    <dgm:pt modelId="{9FCA4F1A-2568-423A-9951-57765E6A0ECC}" type="pres">
      <dgm:prSet presAssocID="{381AA2F5-3BC2-4CC3-93BE-A3EC878EDED2}" presName="connectorText" presStyleLbl="sibTrans1D1" presStyleIdx="10" presStyleCnt="13"/>
      <dgm:spPr/>
      <dgm:t>
        <a:bodyPr/>
        <a:lstStyle/>
        <a:p>
          <a:endParaRPr lang="en-US"/>
        </a:p>
      </dgm:t>
    </dgm:pt>
    <dgm:pt modelId="{EBFD0260-2154-4BC0-A0FF-5D0A79DD25A0}" type="pres">
      <dgm:prSet presAssocID="{E6B44BB3-46FA-4E8E-9078-DF473E72CD7A}" presName="node" presStyleLbl="node1" presStyleIdx="11" presStyleCnt="14">
        <dgm:presLayoutVars>
          <dgm:bulletEnabled val="1"/>
        </dgm:presLayoutVars>
      </dgm:prSet>
      <dgm:spPr/>
      <dgm:t>
        <a:bodyPr/>
        <a:lstStyle/>
        <a:p>
          <a:endParaRPr lang="en-US"/>
        </a:p>
      </dgm:t>
    </dgm:pt>
    <dgm:pt modelId="{853AA9F5-A190-4447-9DAC-6B5EA0381985}" type="pres">
      <dgm:prSet presAssocID="{8BF2FEDC-29DC-458B-9299-CBDAA52091AE}" presName="sibTrans" presStyleLbl="sibTrans1D1" presStyleIdx="11" presStyleCnt="13"/>
      <dgm:spPr/>
      <dgm:t>
        <a:bodyPr/>
        <a:lstStyle/>
        <a:p>
          <a:endParaRPr lang="en-US"/>
        </a:p>
      </dgm:t>
    </dgm:pt>
    <dgm:pt modelId="{6A1EAE0B-1BA4-4F28-9591-E22FF1457389}" type="pres">
      <dgm:prSet presAssocID="{8BF2FEDC-29DC-458B-9299-CBDAA52091AE}" presName="connectorText" presStyleLbl="sibTrans1D1" presStyleIdx="11" presStyleCnt="13"/>
      <dgm:spPr/>
      <dgm:t>
        <a:bodyPr/>
        <a:lstStyle/>
        <a:p>
          <a:endParaRPr lang="en-US"/>
        </a:p>
      </dgm:t>
    </dgm:pt>
    <dgm:pt modelId="{E641746A-E426-4D40-938A-BEAFA47277C9}" type="pres">
      <dgm:prSet presAssocID="{7DAEE5CF-D139-425C-8EA5-6FCC366C924F}" presName="node" presStyleLbl="node1" presStyleIdx="12" presStyleCnt="14">
        <dgm:presLayoutVars>
          <dgm:bulletEnabled val="1"/>
        </dgm:presLayoutVars>
      </dgm:prSet>
      <dgm:spPr/>
      <dgm:t>
        <a:bodyPr/>
        <a:lstStyle/>
        <a:p>
          <a:endParaRPr lang="en-US"/>
        </a:p>
      </dgm:t>
    </dgm:pt>
    <dgm:pt modelId="{A8553003-C012-4A31-8BEB-609FC460F9D5}" type="pres">
      <dgm:prSet presAssocID="{A30BADBE-54BC-4906-B7CB-CD369CEF3FD1}" presName="sibTrans" presStyleLbl="sibTrans1D1" presStyleIdx="12" presStyleCnt="13"/>
      <dgm:spPr/>
      <dgm:t>
        <a:bodyPr/>
        <a:lstStyle/>
        <a:p>
          <a:endParaRPr lang="en-US"/>
        </a:p>
      </dgm:t>
    </dgm:pt>
    <dgm:pt modelId="{358A27A1-86C0-4FA6-9DA1-3C0A9D2F8F39}" type="pres">
      <dgm:prSet presAssocID="{A30BADBE-54BC-4906-B7CB-CD369CEF3FD1}" presName="connectorText" presStyleLbl="sibTrans1D1" presStyleIdx="12" presStyleCnt="13"/>
      <dgm:spPr/>
      <dgm:t>
        <a:bodyPr/>
        <a:lstStyle/>
        <a:p>
          <a:endParaRPr lang="en-US"/>
        </a:p>
      </dgm:t>
    </dgm:pt>
    <dgm:pt modelId="{AE74FDAD-10D3-41F0-8D58-0A3DB8BE007C}" type="pres">
      <dgm:prSet presAssocID="{3B40CAD0-2EAF-4D3C-B5F0-25DBA8B7C44C}" presName="node" presStyleLbl="node1" presStyleIdx="13" presStyleCnt="14">
        <dgm:presLayoutVars>
          <dgm:bulletEnabled val="1"/>
        </dgm:presLayoutVars>
      </dgm:prSet>
      <dgm:spPr/>
      <dgm:t>
        <a:bodyPr/>
        <a:lstStyle/>
        <a:p>
          <a:endParaRPr lang="en-US"/>
        </a:p>
      </dgm:t>
    </dgm:pt>
  </dgm:ptLst>
  <dgm:cxnLst>
    <dgm:cxn modelId="{46245F99-F7D6-49C8-95A7-A1180D0CC499}" srcId="{9C93CD82-1424-4632-93A6-3814695A3E8F}" destId="{7DAEE5CF-D139-425C-8EA5-6FCC366C924F}" srcOrd="12" destOrd="0" parTransId="{99E3790D-FE93-40AA-AA08-D068A38209ED}" sibTransId="{A30BADBE-54BC-4906-B7CB-CD369CEF3FD1}"/>
    <dgm:cxn modelId="{D194E15C-3672-4579-8B41-C8383CA8353B}" type="presOf" srcId="{0210509E-5DB3-4728-B239-EE08E983AF51}" destId="{F7843359-9231-4910-996F-0CB000A2BA62}" srcOrd="0" destOrd="0" presId="urn:microsoft.com/office/officeart/2005/8/layout/bProcess3"/>
    <dgm:cxn modelId="{A310E23B-5BB4-4C80-9643-E8F72F0B17E2}" type="presOf" srcId="{E6B44BB3-46FA-4E8E-9078-DF473E72CD7A}" destId="{EBFD0260-2154-4BC0-A0FF-5D0A79DD25A0}" srcOrd="0" destOrd="0" presId="urn:microsoft.com/office/officeart/2005/8/layout/bProcess3"/>
    <dgm:cxn modelId="{E1C9F1F2-A685-4BCF-8D66-3319C579B868}" type="presOf" srcId="{C69371F6-4CF0-42AB-A35B-1DE781A0852A}" destId="{589A8BAC-DBB2-4401-B07E-E73973FC2B7C}" srcOrd="0" destOrd="0" presId="urn:microsoft.com/office/officeart/2005/8/layout/bProcess3"/>
    <dgm:cxn modelId="{0873DFFD-62E1-461D-B791-AF3BB164E08B}" type="presOf" srcId="{3DE753DC-F79C-4232-97A6-28BE7DDE7C8F}" destId="{3B760334-CECB-4267-8522-C31341DBB329}" srcOrd="1" destOrd="0" presId="urn:microsoft.com/office/officeart/2005/8/layout/bProcess3"/>
    <dgm:cxn modelId="{75CD291D-C602-4B6E-B20C-F7D81E49DB6D}" type="presOf" srcId="{83D06206-2352-43B4-A8B7-60FE9EA6F435}" destId="{49B28E39-2EE1-4391-ADDF-27F2444450B1}" srcOrd="0" destOrd="0" presId="urn:microsoft.com/office/officeart/2005/8/layout/bProcess3"/>
    <dgm:cxn modelId="{4F022440-B7F1-4135-B273-E7AE4CB71B08}" type="presOf" srcId="{7DAEE5CF-D139-425C-8EA5-6FCC366C924F}" destId="{E641746A-E426-4D40-938A-BEAFA47277C9}" srcOrd="0" destOrd="0" presId="urn:microsoft.com/office/officeart/2005/8/layout/bProcess3"/>
    <dgm:cxn modelId="{34A892CA-1D82-469B-A129-0453BE1E4B30}" srcId="{9C93CD82-1424-4632-93A6-3814695A3E8F}" destId="{C69371F6-4CF0-42AB-A35B-1DE781A0852A}" srcOrd="0" destOrd="0" parTransId="{27F5307B-3F41-47A8-8BCD-7578DE36FADB}" sibTransId="{0210509E-5DB3-4728-B239-EE08E983AF51}"/>
    <dgm:cxn modelId="{B5208932-3AC1-43D1-B87A-FC85A5F4AA65}" type="presOf" srcId="{2892B1ED-62AB-45B9-B034-C4D3CA22AC3A}" destId="{FC74941B-7F15-4D3D-BCCC-EEDF77D35EB4}" srcOrd="1" destOrd="0" presId="urn:microsoft.com/office/officeart/2005/8/layout/bProcess3"/>
    <dgm:cxn modelId="{D0E64198-91C4-4356-B5F4-7742D00FD907}" type="presOf" srcId="{3B40CAD0-2EAF-4D3C-B5F0-25DBA8B7C44C}" destId="{AE74FDAD-10D3-41F0-8D58-0A3DB8BE007C}" srcOrd="0" destOrd="0" presId="urn:microsoft.com/office/officeart/2005/8/layout/bProcess3"/>
    <dgm:cxn modelId="{EF326000-757A-404E-BF30-3DDCA6039679}" srcId="{9C93CD82-1424-4632-93A6-3814695A3E8F}" destId="{822528B8-DCBC-441A-9967-B208A6437E55}" srcOrd="7" destOrd="0" parTransId="{C963CE6A-7E7C-4E69-BCC3-A3091C5F8E3D}" sibTransId="{3ABEDFAC-77C6-490B-8884-DF3ACFA76DD8}"/>
    <dgm:cxn modelId="{0172F375-62A3-435B-9D61-7582ABA5F8BA}" srcId="{9C93CD82-1424-4632-93A6-3814695A3E8F}" destId="{E6B44BB3-46FA-4E8E-9078-DF473E72CD7A}" srcOrd="11" destOrd="0" parTransId="{26DD3C47-3AF0-4BF4-B364-C1C0A2D6EE12}" sibTransId="{8BF2FEDC-29DC-458B-9299-CBDAA52091AE}"/>
    <dgm:cxn modelId="{B9ADFDC8-B91D-4D26-9A0D-E4E900DCB591}" type="presOf" srcId="{C5331135-9CFB-461D-B4C7-9AB453825855}" destId="{D7C1039E-C8E6-4752-B807-6B5AFB1D695D}" srcOrd="0" destOrd="0" presId="urn:microsoft.com/office/officeart/2005/8/layout/bProcess3"/>
    <dgm:cxn modelId="{46983E90-4616-4A3F-83E6-A2F6E0106BE7}" type="presOf" srcId="{3ABEDFAC-77C6-490B-8884-DF3ACFA76DD8}" destId="{28A1C0EA-F904-4220-80A7-E67706348EBD}" srcOrd="1" destOrd="0" presId="urn:microsoft.com/office/officeart/2005/8/layout/bProcess3"/>
    <dgm:cxn modelId="{7523F6B1-70C9-440B-A3E0-588042D2ECF4}" type="presOf" srcId="{8DD5569B-4DDF-4E8F-A0C0-20D4C5811079}" destId="{3330081A-1E0D-4F13-86AD-2966BCE4B0A3}" srcOrd="0" destOrd="0" presId="urn:microsoft.com/office/officeart/2005/8/layout/bProcess3"/>
    <dgm:cxn modelId="{61080B87-A3AA-42E5-9699-08E070619743}" type="presOf" srcId="{9922D1D7-7723-42A9-879B-F6E81FA36DCF}" destId="{E91E8146-D8E2-4D91-99AB-64347F5F920F}" srcOrd="0" destOrd="0" presId="urn:microsoft.com/office/officeart/2005/8/layout/bProcess3"/>
    <dgm:cxn modelId="{E1C5E154-A0DC-4265-B4D6-77556A97E0CA}" type="presOf" srcId="{A05B1CB7-875D-480A-859A-4C6EB7D2614C}" destId="{372B1B20-E7BB-4EAD-995D-3DD9E36D60ED}" srcOrd="0" destOrd="0" presId="urn:microsoft.com/office/officeart/2005/8/layout/bProcess3"/>
    <dgm:cxn modelId="{3C56811D-6E4B-4A8E-9865-C2EE29551796}" srcId="{9C93CD82-1424-4632-93A6-3814695A3E8F}" destId="{C5331135-9CFB-461D-B4C7-9AB453825855}" srcOrd="3" destOrd="0" parTransId="{0D4FA5F1-FD8C-4542-BDE1-226D69A1F66F}" sibTransId="{2892B1ED-62AB-45B9-B034-C4D3CA22AC3A}"/>
    <dgm:cxn modelId="{6E35D33C-97B1-425F-8B04-F0943998A5C4}" type="presOf" srcId="{52B28BD3-EA31-40EE-B810-23D436B50F55}" destId="{8359B94B-E656-4F49-9DD7-E107935EDEE3}" srcOrd="0" destOrd="0" presId="urn:microsoft.com/office/officeart/2005/8/layout/bProcess3"/>
    <dgm:cxn modelId="{D56ECE33-346B-4B73-BEEA-4D0964C92DF5}" type="presOf" srcId="{A30BADBE-54BC-4906-B7CB-CD369CEF3FD1}" destId="{358A27A1-86C0-4FA6-9DA1-3C0A9D2F8F39}" srcOrd="1" destOrd="0" presId="urn:microsoft.com/office/officeart/2005/8/layout/bProcess3"/>
    <dgm:cxn modelId="{D8ECA148-AB5E-4814-892C-CEEB2E8DB263}" type="presOf" srcId="{9D868289-D527-4352-AEFB-945702EDA4CA}" destId="{00AC39B9-E945-4D45-B957-80CAFD6908F4}" srcOrd="0" destOrd="0" presId="urn:microsoft.com/office/officeart/2005/8/layout/bProcess3"/>
    <dgm:cxn modelId="{62E7C1DF-F9F6-4497-AD2B-BD6E37F8476F}" srcId="{9C93CD82-1424-4632-93A6-3814695A3E8F}" destId="{6B6D9408-D1A3-4E80-83B7-762E21FD2083}" srcOrd="8" destOrd="0" parTransId="{E75C7E67-08DF-443C-8503-F2256E046409}" sibTransId="{9D868289-D527-4352-AEFB-945702EDA4CA}"/>
    <dgm:cxn modelId="{937F4DDA-AAF9-4611-B7CF-F8C60330FA9F}" type="presOf" srcId="{52B28BD3-EA31-40EE-B810-23D436B50F55}" destId="{1735116B-580F-4D19-9A61-FD959A876FEE}" srcOrd="1" destOrd="0" presId="urn:microsoft.com/office/officeart/2005/8/layout/bProcess3"/>
    <dgm:cxn modelId="{3AF7FA97-E775-4465-B65A-326975D6361B}" type="presOf" srcId="{9D868289-D527-4352-AEFB-945702EDA4CA}" destId="{A641CFD2-CD85-47ED-8B5D-38319385B906}" srcOrd="1" destOrd="0" presId="urn:microsoft.com/office/officeart/2005/8/layout/bProcess3"/>
    <dgm:cxn modelId="{5D8658A4-4723-4466-AEB0-561F1D005C8E}" type="presOf" srcId="{8BF2FEDC-29DC-458B-9299-CBDAA52091AE}" destId="{853AA9F5-A190-4447-9DAC-6B5EA0381985}" srcOrd="0" destOrd="0" presId="urn:microsoft.com/office/officeart/2005/8/layout/bProcess3"/>
    <dgm:cxn modelId="{7E791CC4-41CA-4A84-983B-5046ED99F93E}" srcId="{9C93CD82-1424-4632-93A6-3814695A3E8F}" destId="{A05B1CB7-875D-480A-859A-4C6EB7D2614C}" srcOrd="10" destOrd="0" parTransId="{0039048C-86DA-4BA6-B0CF-554E33146DB5}" sibTransId="{381AA2F5-3BC2-4CC3-93BE-A3EC878EDED2}"/>
    <dgm:cxn modelId="{98D684E3-33D9-45B6-BA04-8146F1F1F16C}" type="presOf" srcId="{9922D1D7-7723-42A9-879B-F6E81FA36DCF}" destId="{0658344E-78CA-46ED-B9B4-23D1A5E2CA02}" srcOrd="1" destOrd="0" presId="urn:microsoft.com/office/officeart/2005/8/layout/bProcess3"/>
    <dgm:cxn modelId="{E3E8AA49-C1FA-46DC-8AB6-DB542712EFE5}" type="presOf" srcId="{3ABEDFAC-77C6-490B-8884-DF3ACFA76DD8}" destId="{7BDFA712-C285-4C6B-8550-FD19F76CD157}" srcOrd="0" destOrd="0" presId="urn:microsoft.com/office/officeart/2005/8/layout/bProcess3"/>
    <dgm:cxn modelId="{51AB38E2-C88D-4534-8C42-80DBFA241C08}" srcId="{9C93CD82-1424-4632-93A6-3814695A3E8F}" destId="{FF25D6AC-34D7-4494-B329-94B7BE0DDE94}" srcOrd="4" destOrd="0" parTransId="{7A99728A-C73A-401D-B636-07A7202CAAE9}" sibTransId="{52B28BD3-EA31-40EE-B810-23D436B50F55}"/>
    <dgm:cxn modelId="{30D47704-1D0A-4675-ADDC-90524EBD7613}" type="presOf" srcId="{AE7A1B82-43F5-4322-B857-E8FDB4B5FC0C}" destId="{418DE66E-4D5C-49B6-B132-E11938981D53}" srcOrd="0" destOrd="0" presId="urn:microsoft.com/office/officeart/2005/8/layout/bProcess3"/>
    <dgm:cxn modelId="{A2AB741E-17F1-4583-A041-4269B32C5F85}" srcId="{9C93CD82-1424-4632-93A6-3814695A3E8F}" destId="{C31DF0A8-99D1-45FE-B69F-D3E34809E2B8}" srcOrd="2" destOrd="0" parTransId="{380E7536-F732-41E1-9466-2A42F80511BF}" sibTransId="{9922D1D7-7723-42A9-879B-F6E81FA36DCF}"/>
    <dgm:cxn modelId="{180FC2F1-CDFC-4243-B5F2-25AF37728076}" srcId="{9C93CD82-1424-4632-93A6-3814695A3E8F}" destId="{8DD5569B-4DDF-4E8F-A0C0-20D4C5811079}" srcOrd="9" destOrd="0" parTransId="{3D051945-5CA1-4CEE-B9AB-91B9C7845A18}" sibTransId="{3DE753DC-F79C-4232-97A6-28BE7DDE7C8F}"/>
    <dgm:cxn modelId="{2D2038A3-4A2B-482E-8E6B-CDAA89192EB2}" type="presOf" srcId="{3956891D-8D1F-44C8-90EA-B31B414C2AFD}" destId="{047AAEE5-655B-4D50-910D-C75FFA2D87E5}" srcOrd="1" destOrd="0" presId="urn:microsoft.com/office/officeart/2005/8/layout/bProcess3"/>
    <dgm:cxn modelId="{3F9E63D9-1B74-4AAA-834E-C4ADB0000E45}" type="presOf" srcId="{63DD2312-991F-4A5A-8BB0-23747DFA91CD}" destId="{0D5B45D1-BBAC-4A80-B5E1-EE146598B297}" srcOrd="0" destOrd="0" presId="urn:microsoft.com/office/officeart/2005/8/layout/bProcess3"/>
    <dgm:cxn modelId="{58F2B2CF-CA3C-4E83-A5D5-741BA7ABE8D7}" type="presOf" srcId="{3956891D-8D1F-44C8-90EA-B31B414C2AFD}" destId="{23BDD6F3-7F8D-4312-B0F0-EEABFB328721}" srcOrd="0" destOrd="0" presId="urn:microsoft.com/office/officeart/2005/8/layout/bProcess3"/>
    <dgm:cxn modelId="{1A391492-8BE4-4D36-86E5-60797CE0B842}" srcId="{9C93CD82-1424-4632-93A6-3814695A3E8F}" destId="{3B40CAD0-2EAF-4D3C-B5F0-25DBA8B7C44C}" srcOrd="13" destOrd="0" parTransId="{61686F9B-ECA4-4A00-8CE4-B5D67C98E4D5}" sibTransId="{A0199369-0012-4B32-A98A-0290170E4799}"/>
    <dgm:cxn modelId="{8371BAC7-897D-47F5-82BA-CFA99F7AF782}" type="presOf" srcId="{381AA2F5-3BC2-4CC3-93BE-A3EC878EDED2}" destId="{EC9831FC-2193-45D1-963D-27BDF4D032E4}" srcOrd="0" destOrd="0" presId="urn:microsoft.com/office/officeart/2005/8/layout/bProcess3"/>
    <dgm:cxn modelId="{F0E29B1F-51A5-47EF-AE1A-FED0C9969F13}" type="presOf" srcId="{FF25D6AC-34D7-4494-B329-94B7BE0DDE94}" destId="{1BACDE22-0F4E-494C-A2D7-A572BE11E3BD}" srcOrd="0" destOrd="0" presId="urn:microsoft.com/office/officeart/2005/8/layout/bProcess3"/>
    <dgm:cxn modelId="{EE773512-A40C-4E2F-9233-B0EB5598972D}" srcId="{9C93CD82-1424-4632-93A6-3814695A3E8F}" destId="{35AC6C13-56F8-41A7-A9C2-A232D8C7A475}" srcOrd="6" destOrd="0" parTransId="{10F89060-F59E-426B-BED7-4D33B0ECE868}" sibTransId="{3956891D-8D1F-44C8-90EA-B31B414C2AFD}"/>
    <dgm:cxn modelId="{1AF7B925-C184-495C-BE0A-445A046F753B}" type="presOf" srcId="{C31DF0A8-99D1-45FE-B69F-D3E34809E2B8}" destId="{5EEC7535-7ECD-434C-9E43-3F591F75925E}" srcOrd="0" destOrd="0" presId="urn:microsoft.com/office/officeart/2005/8/layout/bProcess3"/>
    <dgm:cxn modelId="{E9740753-D829-40DB-96A0-004610C8E70D}" type="presOf" srcId="{E2E10E35-BAD2-46E3-ACF9-F0A0214E2952}" destId="{AF2AE1CD-5DD6-4EFE-BED9-F34FEBEAE8C1}" srcOrd="0" destOrd="0" presId="urn:microsoft.com/office/officeart/2005/8/layout/bProcess3"/>
    <dgm:cxn modelId="{9659A71C-7DF5-4E04-AECF-AFFA6EE0AB62}" type="presOf" srcId="{0210509E-5DB3-4728-B239-EE08E983AF51}" destId="{B35EE627-BC2B-4F68-935E-DAA8924DD860}" srcOrd="1" destOrd="0" presId="urn:microsoft.com/office/officeart/2005/8/layout/bProcess3"/>
    <dgm:cxn modelId="{CFC17993-C7E7-4F51-BE40-0F29ED37EF28}" type="presOf" srcId="{9C93CD82-1424-4632-93A6-3814695A3E8F}" destId="{157CDFFB-8993-4214-ABC5-9E6B44AC4478}" srcOrd="0" destOrd="0" presId="urn:microsoft.com/office/officeart/2005/8/layout/bProcess3"/>
    <dgm:cxn modelId="{E8EC5664-C176-4EB2-BA4B-7094A6F025D1}" srcId="{9C93CD82-1424-4632-93A6-3814695A3E8F}" destId="{E2E10E35-BAD2-46E3-ACF9-F0A0214E2952}" srcOrd="5" destOrd="0" parTransId="{73EC79E4-C741-4357-818B-C49E5F9530F9}" sibTransId="{AE7A1B82-43F5-4322-B857-E8FDB4B5FC0C}"/>
    <dgm:cxn modelId="{281EA1A8-F553-42BA-B1C6-10D8F2070A50}" type="presOf" srcId="{3DE753DC-F79C-4232-97A6-28BE7DDE7C8F}" destId="{D27ED226-9F18-4089-8458-15B08F85FD47}" srcOrd="0" destOrd="0" presId="urn:microsoft.com/office/officeart/2005/8/layout/bProcess3"/>
    <dgm:cxn modelId="{8231A7D4-5AEC-4582-B38A-E50AA58C0597}" type="presOf" srcId="{381AA2F5-3BC2-4CC3-93BE-A3EC878EDED2}" destId="{9FCA4F1A-2568-423A-9951-57765E6A0ECC}" srcOrd="1" destOrd="0" presId="urn:microsoft.com/office/officeart/2005/8/layout/bProcess3"/>
    <dgm:cxn modelId="{6D57A060-2FE2-49FE-B5C5-9A15C57CBC73}" type="presOf" srcId="{8BF2FEDC-29DC-458B-9299-CBDAA52091AE}" destId="{6A1EAE0B-1BA4-4F28-9591-E22FF1457389}" srcOrd="1" destOrd="0" presId="urn:microsoft.com/office/officeart/2005/8/layout/bProcess3"/>
    <dgm:cxn modelId="{06B2483F-827A-40DD-A8A3-E97DE7B9BB01}" type="presOf" srcId="{35AC6C13-56F8-41A7-A9C2-A232D8C7A475}" destId="{3784F6D7-A155-463C-9F9D-4B611728F44F}" srcOrd="0" destOrd="0" presId="urn:microsoft.com/office/officeart/2005/8/layout/bProcess3"/>
    <dgm:cxn modelId="{7CB3BB9B-2BF1-4A85-BDEF-57C3505924E7}" type="presOf" srcId="{83D06206-2352-43B4-A8B7-60FE9EA6F435}" destId="{760E4F72-2276-409E-8C02-CCC8158A2695}" srcOrd="1" destOrd="0" presId="urn:microsoft.com/office/officeart/2005/8/layout/bProcess3"/>
    <dgm:cxn modelId="{D2B75516-D8A7-4AB6-A209-D1BC72D55B2F}" srcId="{9C93CD82-1424-4632-93A6-3814695A3E8F}" destId="{63DD2312-991F-4A5A-8BB0-23747DFA91CD}" srcOrd="1" destOrd="0" parTransId="{BA958626-1C24-44DE-A1B2-233C77ECFB28}" sibTransId="{83D06206-2352-43B4-A8B7-60FE9EA6F435}"/>
    <dgm:cxn modelId="{BC43833E-DD9C-4FD0-AE4E-73276691C34C}" type="presOf" srcId="{A30BADBE-54BC-4906-B7CB-CD369CEF3FD1}" destId="{A8553003-C012-4A31-8BEB-609FC460F9D5}" srcOrd="0" destOrd="0" presId="urn:microsoft.com/office/officeart/2005/8/layout/bProcess3"/>
    <dgm:cxn modelId="{38EA2E74-A737-4CEA-9377-CEB6DC236594}" type="presOf" srcId="{6B6D9408-D1A3-4E80-83B7-762E21FD2083}" destId="{2A6AFEBE-A810-4FE9-941D-82426F073377}" srcOrd="0" destOrd="0" presId="urn:microsoft.com/office/officeart/2005/8/layout/bProcess3"/>
    <dgm:cxn modelId="{9A61CBC0-0268-47D4-9284-BEDEC5BB02A1}" type="presOf" srcId="{822528B8-DCBC-441A-9967-B208A6437E55}" destId="{8CFE11C5-AB8E-4F22-B742-478F14873E8D}" srcOrd="0" destOrd="0" presId="urn:microsoft.com/office/officeart/2005/8/layout/bProcess3"/>
    <dgm:cxn modelId="{7330ACC5-3B23-4FFF-847A-448BD499150D}" type="presOf" srcId="{AE7A1B82-43F5-4322-B857-E8FDB4B5FC0C}" destId="{720A9666-D42C-4B56-9B5C-96B3AEEE12D4}" srcOrd="1" destOrd="0" presId="urn:microsoft.com/office/officeart/2005/8/layout/bProcess3"/>
    <dgm:cxn modelId="{DECFF991-738D-4D00-AE7D-F5E6CC0092FC}" type="presOf" srcId="{2892B1ED-62AB-45B9-B034-C4D3CA22AC3A}" destId="{2391DA3B-52E9-45E0-AF5A-F275C7F8F003}" srcOrd="0" destOrd="0" presId="urn:microsoft.com/office/officeart/2005/8/layout/bProcess3"/>
    <dgm:cxn modelId="{AFF54B1A-1D33-49A5-920D-2BF7E3CF601E}" type="presParOf" srcId="{157CDFFB-8993-4214-ABC5-9E6B44AC4478}" destId="{589A8BAC-DBB2-4401-B07E-E73973FC2B7C}" srcOrd="0" destOrd="0" presId="urn:microsoft.com/office/officeart/2005/8/layout/bProcess3"/>
    <dgm:cxn modelId="{D41E6837-8636-4D6F-A852-54FD9E299CC9}" type="presParOf" srcId="{157CDFFB-8993-4214-ABC5-9E6B44AC4478}" destId="{F7843359-9231-4910-996F-0CB000A2BA62}" srcOrd="1" destOrd="0" presId="urn:microsoft.com/office/officeart/2005/8/layout/bProcess3"/>
    <dgm:cxn modelId="{84438089-1C88-4F41-82FD-40C58C2F14B7}" type="presParOf" srcId="{F7843359-9231-4910-996F-0CB000A2BA62}" destId="{B35EE627-BC2B-4F68-935E-DAA8924DD860}" srcOrd="0" destOrd="0" presId="urn:microsoft.com/office/officeart/2005/8/layout/bProcess3"/>
    <dgm:cxn modelId="{1BC0F2C9-5A0B-4D1B-BC27-1CAD940D4DA5}" type="presParOf" srcId="{157CDFFB-8993-4214-ABC5-9E6B44AC4478}" destId="{0D5B45D1-BBAC-4A80-B5E1-EE146598B297}" srcOrd="2" destOrd="0" presId="urn:microsoft.com/office/officeart/2005/8/layout/bProcess3"/>
    <dgm:cxn modelId="{6CFB4A89-556E-4058-AB4F-45FA33957207}" type="presParOf" srcId="{157CDFFB-8993-4214-ABC5-9E6B44AC4478}" destId="{49B28E39-2EE1-4391-ADDF-27F2444450B1}" srcOrd="3" destOrd="0" presId="urn:microsoft.com/office/officeart/2005/8/layout/bProcess3"/>
    <dgm:cxn modelId="{0707C694-116D-44F4-AAB9-330F9E36BCF7}" type="presParOf" srcId="{49B28E39-2EE1-4391-ADDF-27F2444450B1}" destId="{760E4F72-2276-409E-8C02-CCC8158A2695}" srcOrd="0" destOrd="0" presId="urn:microsoft.com/office/officeart/2005/8/layout/bProcess3"/>
    <dgm:cxn modelId="{5404DC91-B52D-4690-9F89-E97AE51224CF}" type="presParOf" srcId="{157CDFFB-8993-4214-ABC5-9E6B44AC4478}" destId="{5EEC7535-7ECD-434C-9E43-3F591F75925E}" srcOrd="4" destOrd="0" presId="urn:microsoft.com/office/officeart/2005/8/layout/bProcess3"/>
    <dgm:cxn modelId="{3A33E585-8D98-44DD-912C-B0EF4EE0E8CE}" type="presParOf" srcId="{157CDFFB-8993-4214-ABC5-9E6B44AC4478}" destId="{E91E8146-D8E2-4D91-99AB-64347F5F920F}" srcOrd="5" destOrd="0" presId="urn:microsoft.com/office/officeart/2005/8/layout/bProcess3"/>
    <dgm:cxn modelId="{F1658693-DE44-453C-9C30-7B47670C9F63}" type="presParOf" srcId="{E91E8146-D8E2-4D91-99AB-64347F5F920F}" destId="{0658344E-78CA-46ED-B9B4-23D1A5E2CA02}" srcOrd="0" destOrd="0" presId="urn:microsoft.com/office/officeart/2005/8/layout/bProcess3"/>
    <dgm:cxn modelId="{813AAC1F-4D1A-4E4B-BE71-2AFDB2D43DD3}" type="presParOf" srcId="{157CDFFB-8993-4214-ABC5-9E6B44AC4478}" destId="{D7C1039E-C8E6-4752-B807-6B5AFB1D695D}" srcOrd="6" destOrd="0" presId="urn:microsoft.com/office/officeart/2005/8/layout/bProcess3"/>
    <dgm:cxn modelId="{16ED1EFC-0815-4C3B-84AE-6EB00007B196}" type="presParOf" srcId="{157CDFFB-8993-4214-ABC5-9E6B44AC4478}" destId="{2391DA3B-52E9-45E0-AF5A-F275C7F8F003}" srcOrd="7" destOrd="0" presId="urn:microsoft.com/office/officeart/2005/8/layout/bProcess3"/>
    <dgm:cxn modelId="{E0483041-A61F-47C4-A245-777ABA2084AB}" type="presParOf" srcId="{2391DA3B-52E9-45E0-AF5A-F275C7F8F003}" destId="{FC74941B-7F15-4D3D-BCCC-EEDF77D35EB4}" srcOrd="0" destOrd="0" presId="urn:microsoft.com/office/officeart/2005/8/layout/bProcess3"/>
    <dgm:cxn modelId="{36287B2B-82FB-402B-89B2-83B4A135D1BB}" type="presParOf" srcId="{157CDFFB-8993-4214-ABC5-9E6B44AC4478}" destId="{1BACDE22-0F4E-494C-A2D7-A572BE11E3BD}" srcOrd="8" destOrd="0" presId="urn:microsoft.com/office/officeart/2005/8/layout/bProcess3"/>
    <dgm:cxn modelId="{01F62718-13D9-40B9-860A-B92872B77CCB}" type="presParOf" srcId="{157CDFFB-8993-4214-ABC5-9E6B44AC4478}" destId="{8359B94B-E656-4F49-9DD7-E107935EDEE3}" srcOrd="9" destOrd="0" presId="urn:microsoft.com/office/officeart/2005/8/layout/bProcess3"/>
    <dgm:cxn modelId="{C852FB42-4D24-4AAB-ADF6-5BD150CE2681}" type="presParOf" srcId="{8359B94B-E656-4F49-9DD7-E107935EDEE3}" destId="{1735116B-580F-4D19-9A61-FD959A876FEE}" srcOrd="0" destOrd="0" presId="urn:microsoft.com/office/officeart/2005/8/layout/bProcess3"/>
    <dgm:cxn modelId="{8F85B946-3B82-4584-91F0-D9AECC63C053}" type="presParOf" srcId="{157CDFFB-8993-4214-ABC5-9E6B44AC4478}" destId="{AF2AE1CD-5DD6-4EFE-BED9-F34FEBEAE8C1}" srcOrd="10" destOrd="0" presId="urn:microsoft.com/office/officeart/2005/8/layout/bProcess3"/>
    <dgm:cxn modelId="{22820966-C1E3-446B-9AF5-B3767EFF9431}" type="presParOf" srcId="{157CDFFB-8993-4214-ABC5-9E6B44AC4478}" destId="{418DE66E-4D5C-49B6-B132-E11938981D53}" srcOrd="11" destOrd="0" presId="urn:microsoft.com/office/officeart/2005/8/layout/bProcess3"/>
    <dgm:cxn modelId="{0DFD6B9D-3850-4AB5-87BB-96DFAEC840AB}" type="presParOf" srcId="{418DE66E-4D5C-49B6-B132-E11938981D53}" destId="{720A9666-D42C-4B56-9B5C-96B3AEEE12D4}" srcOrd="0" destOrd="0" presId="urn:microsoft.com/office/officeart/2005/8/layout/bProcess3"/>
    <dgm:cxn modelId="{49FDE9A4-563E-4F65-AB9E-1D408016F603}" type="presParOf" srcId="{157CDFFB-8993-4214-ABC5-9E6B44AC4478}" destId="{3784F6D7-A155-463C-9F9D-4B611728F44F}" srcOrd="12" destOrd="0" presId="urn:microsoft.com/office/officeart/2005/8/layout/bProcess3"/>
    <dgm:cxn modelId="{2132121E-AE78-48B3-96DF-0D9A935BE64A}" type="presParOf" srcId="{157CDFFB-8993-4214-ABC5-9E6B44AC4478}" destId="{23BDD6F3-7F8D-4312-B0F0-EEABFB328721}" srcOrd="13" destOrd="0" presId="urn:microsoft.com/office/officeart/2005/8/layout/bProcess3"/>
    <dgm:cxn modelId="{28E50933-1138-4FE2-B06A-D32D252A5E3E}" type="presParOf" srcId="{23BDD6F3-7F8D-4312-B0F0-EEABFB328721}" destId="{047AAEE5-655B-4D50-910D-C75FFA2D87E5}" srcOrd="0" destOrd="0" presId="urn:microsoft.com/office/officeart/2005/8/layout/bProcess3"/>
    <dgm:cxn modelId="{8D16CB7C-0167-4024-80AA-5B1A9F54ABDF}" type="presParOf" srcId="{157CDFFB-8993-4214-ABC5-9E6B44AC4478}" destId="{8CFE11C5-AB8E-4F22-B742-478F14873E8D}" srcOrd="14" destOrd="0" presId="urn:microsoft.com/office/officeart/2005/8/layout/bProcess3"/>
    <dgm:cxn modelId="{AFBDDAA2-7979-4859-9F59-9F612DA6D84A}" type="presParOf" srcId="{157CDFFB-8993-4214-ABC5-9E6B44AC4478}" destId="{7BDFA712-C285-4C6B-8550-FD19F76CD157}" srcOrd="15" destOrd="0" presId="urn:microsoft.com/office/officeart/2005/8/layout/bProcess3"/>
    <dgm:cxn modelId="{82C61699-D316-41C3-9B4E-02F2B9661A90}" type="presParOf" srcId="{7BDFA712-C285-4C6B-8550-FD19F76CD157}" destId="{28A1C0EA-F904-4220-80A7-E67706348EBD}" srcOrd="0" destOrd="0" presId="urn:microsoft.com/office/officeart/2005/8/layout/bProcess3"/>
    <dgm:cxn modelId="{41DCF24D-926E-4513-9572-060EC9E8E8CA}" type="presParOf" srcId="{157CDFFB-8993-4214-ABC5-9E6B44AC4478}" destId="{2A6AFEBE-A810-4FE9-941D-82426F073377}" srcOrd="16" destOrd="0" presId="urn:microsoft.com/office/officeart/2005/8/layout/bProcess3"/>
    <dgm:cxn modelId="{4A5B30CB-CD8A-4E56-80FA-0B71EF6B4DFA}" type="presParOf" srcId="{157CDFFB-8993-4214-ABC5-9E6B44AC4478}" destId="{00AC39B9-E945-4D45-B957-80CAFD6908F4}" srcOrd="17" destOrd="0" presId="urn:microsoft.com/office/officeart/2005/8/layout/bProcess3"/>
    <dgm:cxn modelId="{C18C5068-759B-456B-9130-551BDDF1C6B2}" type="presParOf" srcId="{00AC39B9-E945-4D45-B957-80CAFD6908F4}" destId="{A641CFD2-CD85-47ED-8B5D-38319385B906}" srcOrd="0" destOrd="0" presId="urn:microsoft.com/office/officeart/2005/8/layout/bProcess3"/>
    <dgm:cxn modelId="{5A2CE6CD-C2EA-49F1-8E11-FD519DEB4D66}" type="presParOf" srcId="{157CDFFB-8993-4214-ABC5-9E6B44AC4478}" destId="{3330081A-1E0D-4F13-86AD-2966BCE4B0A3}" srcOrd="18" destOrd="0" presId="urn:microsoft.com/office/officeart/2005/8/layout/bProcess3"/>
    <dgm:cxn modelId="{EDE4C87C-BE49-482F-AA1F-597BDE9461A9}" type="presParOf" srcId="{157CDFFB-8993-4214-ABC5-9E6B44AC4478}" destId="{D27ED226-9F18-4089-8458-15B08F85FD47}" srcOrd="19" destOrd="0" presId="urn:microsoft.com/office/officeart/2005/8/layout/bProcess3"/>
    <dgm:cxn modelId="{3F83F9CE-3010-46AB-9D2D-524457DFB07A}" type="presParOf" srcId="{D27ED226-9F18-4089-8458-15B08F85FD47}" destId="{3B760334-CECB-4267-8522-C31341DBB329}" srcOrd="0" destOrd="0" presId="urn:microsoft.com/office/officeart/2005/8/layout/bProcess3"/>
    <dgm:cxn modelId="{A85125D1-F394-495B-AE1C-7F1C0C355E7E}" type="presParOf" srcId="{157CDFFB-8993-4214-ABC5-9E6B44AC4478}" destId="{372B1B20-E7BB-4EAD-995D-3DD9E36D60ED}" srcOrd="20" destOrd="0" presId="urn:microsoft.com/office/officeart/2005/8/layout/bProcess3"/>
    <dgm:cxn modelId="{EC0A69B3-E703-4050-84E4-D7CDCE0EA81E}" type="presParOf" srcId="{157CDFFB-8993-4214-ABC5-9E6B44AC4478}" destId="{EC9831FC-2193-45D1-963D-27BDF4D032E4}" srcOrd="21" destOrd="0" presId="urn:microsoft.com/office/officeart/2005/8/layout/bProcess3"/>
    <dgm:cxn modelId="{52F32CBE-986D-49EA-A940-E44A0A9D61AB}" type="presParOf" srcId="{EC9831FC-2193-45D1-963D-27BDF4D032E4}" destId="{9FCA4F1A-2568-423A-9951-57765E6A0ECC}" srcOrd="0" destOrd="0" presId="urn:microsoft.com/office/officeart/2005/8/layout/bProcess3"/>
    <dgm:cxn modelId="{275CF1D0-B8F9-487F-87EE-AA40F17EF790}" type="presParOf" srcId="{157CDFFB-8993-4214-ABC5-9E6B44AC4478}" destId="{EBFD0260-2154-4BC0-A0FF-5D0A79DD25A0}" srcOrd="22" destOrd="0" presId="urn:microsoft.com/office/officeart/2005/8/layout/bProcess3"/>
    <dgm:cxn modelId="{611DFB80-618B-4D04-AFAC-9C03B6CF0799}" type="presParOf" srcId="{157CDFFB-8993-4214-ABC5-9E6B44AC4478}" destId="{853AA9F5-A190-4447-9DAC-6B5EA0381985}" srcOrd="23" destOrd="0" presId="urn:microsoft.com/office/officeart/2005/8/layout/bProcess3"/>
    <dgm:cxn modelId="{D7FF937B-72FE-4672-9F3D-F6590D8D8CB8}" type="presParOf" srcId="{853AA9F5-A190-4447-9DAC-6B5EA0381985}" destId="{6A1EAE0B-1BA4-4F28-9591-E22FF1457389}" srcOrd="0" destOrd="0" presId="urn:microsoft.com/office/officeart/2005/8/layout/bProcess3"/>
    <dgm:cxn modelId="{315F1D30-4EC9-4334-941E-3DE4C80EE91D}" type="presParOf" srcId="{157CDFFB-8993-4214-ABC5-9E6B44AC4478}" destId="{E641746A-E426-4D40-938A-BEAFA47277C9}" srcOrd="24" destOrd="0" presId="urn:microsoft.com/office/officeart/2005/8/layout/bProcess3"/>
    <dgm:cxn modelId="{D9947EC9-B78A-41D3-BA42-DDC669ED64E2}" type="presParOf" srcId="{157CDFFB-8993-4214-ABC5-9E6B44AC4478}" destId="{A8553003-C012-4A31-8BEB-609FC460F9D5}" srcOrd="25" destOrd="0" presId="urn:microsoft.com/office/officeart/2005/8/layout/bProcess3"/>
    <dgm:cxn modelId="{C8E7D196-FC21-48A5-8FF6-4349612B085A}" type="presParOf" srcId="{A8553003-C012-4A31-8BEB-609FC460F9D5}" destId="{358A27A1-86C0-4FA6-9DA1-3C0A9D2F8F39}" srcOrd="0" destOrd="0" presId="urn:microsoft.com/office/officeart/2005/8/layout/bProcess3"/>
    <dgm:cxn modelId="{701E1EB2-7178-4384-BCD9-6955A7B8B044}" type="presParOf" srcId="{157CDFFB-8993-4214-ABC5-9E6B44AC4478}" destId="{AE74FDAD-10D3-41F0-8D58-0A3DB8BE007C}" srcOrd="2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43359-9231-4910-996F-0CB000A2BA62}">
      <dsp:nvSpPr>
        <dsp:cNvPr id="0" name=""/>
        <dsp:cNvSpPr/>
      </dsp:nvSpPr>
      <dsp:spPr>
        <a:xfrm>
          <a:off x="1530592" y="753778"/>
          <a:ext cx="320508" cy="91440"/>
        </a:xfrm>
        <a:custGeom>
          <a:avLst/>
          <a:gdLst/>
          <a:ahLst/>
          <a:cxnLst/>
          <a:rect l="0" t="0" r="0" b="0"/>
          <a:pathLst>
            <a:path>
              <a:moveTo>
                <a:pt x="0" y="45720"/>
              </a:moveTo>
              <a:lnTo>
                <a:pt x="320508" y="45720"/>
              </a:lnTo>
            </a:path>
          </a:pathLst>
        </a:custGeom>
        <a:noFill/>
        <a:ln w="9525" cap="flat" cmpd="sng" algn="ctr">
          <a:solidFill>
            <a:schemeClr val="accent2">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82069" y="797743"/>
        <a:ext cx="17555" cy="3511"/>
      </dsp:txXfrm>
    </dsp:sp>
    <dsp:sp modelId="{589A8BAC-DBB2-4401-B07E-E73973FC2B7C}">
      <dsp:nvSpPr>
        <dsp:cNvPr id="0" name=""/>
        <dsp:cNvSpPr/>
      </dsp:nvSpPr>
      <dsp:spPr>
        <a:xfrm>
          <a:off x="5832" y="341530"/>
          <a:ext cx="1526560" cy="915936"/>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2"/>
              </a:solidFill>
            </a:rPr>
            <a:t>Unified State Plan</a:t>
          </a:r>
          <a:endParaRPr lang="en-US" sz="1200" kern="1200" dirty="0">
            <a:solidFill>
              <a:schemeClr val="bg2"/>
            </a:solidFill>
          </a:endParaRPr>
        </a:p>
      </dsp:txBody>
      <dsp:txXfrm>
        <a:off x="5832" y="341530"/>
        <a:ext cx="1526560" cy="915936"/>
      </dsp:txXfrm>
    </dsp:sp>
    <dsp:sp modelId="{49B28E39-2EE1-4391-ADDF-27F2444450B1}">
      <dsp:nvSpPr>
        <dsp:cNvPr id="0" name=""/>
        <dsp:cNvSpPr/>
      </dsp:nvSpPr>
      <dsp:spPr>
        <a:xfrm>
          <a:off x="3408262" y="753778"/>
          <a:ext cx="320508" cy="91440"/>
        </a:xfrm>
        <a:custGeom>
          <a:avLst/>
          <a:gdLst/>
          <a:ahLst/>
          <a:cxnLst/>
          <a:rect l="0" t="0" r="0" b="0"/>
          <a:pathLst>
            <a:path>
              <a:moveTo>
                <a:pt x="0" y="45720"/>
              </a:moveTo>
              <a:lnTo>
                <a:pt x="320508" y="45720"/>
              </a:lnTo>
            </a:path>
          </a:pathLst>
        </a:custGeom>
        <a:noFill/>
        <a:ln w="9525" cap="flat" cmpd="sng" algn="ctr">
          <a:solidFill>
            <a:schemeClr val="accent2">
              <a:hueOff val="770465"/>
              <a:satOff val="760"/>
              <a:lumOff val="-3235"/>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59739" y="797743"/>
        <a:ext cx="17555" cy="3511"/>
      </dsp:txXfrm>
    </dsp:sp>
    <dsp:sp modelId="{0D5B45D1-BBAC-4A80-B5E1-EE146598B297}">
      <dsp:nvSpPr>
        <dsp:cNvPr id="0" name=""/>
        <dsp:cNvSpPr/>
      </dsp:nvSpPr>
      <dsp:spPr>
        <a:xfrm>
          <a:off x="1883501" y="341530"/>
          <a:ext cx="1526560" cy="915936"/>
        </a:xfrm>
        <a:prstGeom prst="rect">
          <a:avLst/>
        </a:prstGeom>
        <a:gradFill rotWithShape="0">
          <a:gsLst>
            <a:gs pos="0">
              <a:schemeClr val="accent2">
                <a:hueOff val="711198"/>
                <a:satOff val="702"/>
                <a:lumOff val="-2986"/>
                <a:alphaOff val="0"/>
                <a:tint val="100000"/>
                <a:shade val="100000"/>
                <a:satMod val="130000"/>
              </a:schemeClr>
            </a:gs>
            <a:gs pos="100000">
              <a:schemeClr val="accent2">
                <a:hueOff val="711198"/>
                <a:satOff val="702"/>
                <a:lumOff val="-298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2"/>
              </a:solidFill>
            </a:rPr>
            <a:t>Research &amp; Regional Labor Market Analysis</a:t>
          </a:r>
          <a:endParaRPr lang="en-US" sz="1200" kern="1200" dirty="0">
            <a:solidFill>
              <a:schemeClr val="bg2"/>
            </a:solidFill>
          </a:endParaRPr>
        </a:p>
      </dsp:txBody>
      <dsp:txXfrm>
        <a:off x="1883501" y="341530"/>
        <a:ext cx="1526560" cy="915936"/>
      </dsp:txXfrm>
    </dsp:sp>
    <dsp:sp modelId="{E91E8146-D8E2-4D91-99AB-64347F5F920F}">
      <dsp:nvSpPr>
        <dsp:cNvPr id="0" name=""/>
        <dsp:cNvSpPr/>
      </dsp:nvSpPr>
      <dsp:spPr>
        <a:xfrm>
          <a:off x="5285931" y="753778"/>
          <a:ext cx="320508" cy="91440"/>
        </a:xfrm>
        <a:custGeom>
          <a:avLst/>
          <a:gdLst/>
          <a:ahLst/>
          <a:cxnLst/>
          <a:rect l="0" t="0" r="0" b="0"/>
          <a:pathLst>
            <a:path>
              <a:moveTo>
                <a:pt x="0" y="45720"/>
              </a:moveTo>
              <a:lnTo>
                <a:pt x="320508" y="45720"/>
              </a:lnTo>
            </a:path>
          </a:pathLst>
        </a:custGeom>
        <a:noFill/>
        <a:ln w="9525" cap="flat" cmpd="sng" algn="ctr">
          <a:solidFill>
            <a:schemeClr val="accent2">
              <a:hueOff val="1540930"/>
              <a:satOff val="1520"/>
              <a:lumOff val="-6471"/>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37408" y="797743"/>
        <a:ext cx="17555" cy="3511"/>
      </dsp:txXfrm>
    </dsp:sp>
    <dsp:sp modelId="{5EEC7535-7ECD-434C-9E43-3F591F75925E}">
      <dsp:nvSpPr>
        <dsp:cNvPr id="0" name=""/>
        <dsp:cNvSpPr/>
      </dsp:nvSpPr>
      <dsp:spPr>
        <a:xfrm>
          <a:off x="3761171" y="341530"/>
          <a:ext cx="1526560" cy="915936"/>
        </a:xfrm>
        <a:prstGeom prst="rect">
          <a:avLst/>
        </a:prstGeom>
        <a:gradFill rotWithShape="0">
          <a:gsLst>
            <a:gs pos="0">
              <a:schemeClr val="accent2">
                <a:hueOff val="1422397"/>
                <a:satOff val="1403"/>
                <a:lumOff val="-5973"/>
                <a:alphaOff val="0"/>
                <a:tint val="100000"/>
                <a:shade val="100000"/>
                <a:satMod val="130000"/>
              </a:schemeClr>
            </a:gs>
            <a:gs pos="100000">
              <a:schemeClr val="accent2">
                <a:hueOff val="1422397"/>
                <a:satOff val="1403"/>
                <a:lumOff val="-597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2"/>
              </a:solidFill>
            </a:rPr>
            <a:t>Employer Engagement</a:t>
          </a:r>
          <a:endParaRPr lang="en-US" sz="1200" kern="1200" dirty="0">
            <a:solidFill>
              <a:schemeClr val="bg2"/>
            </a:solidFill>
          </a:endParaRPr>
        </a:p>
      </dsp:txBody>
      <dsp:txXfrm>
        <a:off x="3761171" y="341530"/>
        <a:ext cx="1526560" cy="915936"/>
      </dsp:txXfrm>
    </dsp:sp>
    <dsp:sp modelId="{2391DA3B-52E9-45E0-AF5A-F275C7F8F003}">
      <dsp:nvSpPr>
        <dsp:cNvPr id="0" name=""/>
        <dsp:cNvSpPr/>
      </dsp:nvSpPr>
      <dsp:spPr>
        <a:xfrm>
          <a:off x="7163601" y="753778"/>
          <a:ext cx="320508" cy="91440"/>
        </a:xfrm>
        <a:custGeom>
          <a:avLst/>
          <a:gdLst/>
          <a:ahLst/>
          <a:cxnLst/>
          <a:rect l="0" t="0" r="0" b="0"/>
          <a:pathLst>
            <a:path>
              <a:moveTo>
                <a:pt x="0" y="45720"/>
              </a:moveTo>
              <a:lnTo>
                <a:pt x="320508" y="45720"/>
              </a:lnTo>
            </a:path>
          </a:pathLst>
        </a:custGeom>
        <a:noFill/>
        <a:ln w="9525" cap="flat" cmpd="sng" algn="ctr">
          <a:solidFill>
            <a:schemeClr val="accent2">
              <a:hueOff val="2311394"/>
              <a:satOff val="2280"/>
              <a:lumOff val="-9706"/>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315077" y="797743"/>
        <a:ext cx="17555" cy="3511"/>
      </dsp:txXfrm>
    </dsp:sp>
    <dsp:sp modelId="{D7C1039E-C8E6-4752-B807-6B5AFB1D695D}">
      <dsp:nvSpPr>
        <dsp:cNvPr id="0" name=""/>
        <dsp:cNvSpPr/>
      </dsp:nvSpPr>
      <dsp:spPr>
        <a:xfrm>
          <a:off x="5638840" y="341530"/>
          <a:ext cx="1526560" cy="915936"/>
        </a:xfrm>
        <a:prstGeom prst="rect">
          <a:avLst/>
        </a:prstGeom>
        <a:gradFill rotWithShape="0">
          <a:gsLst>
            <a:gs pos="0">
              <a:schemeClr val="accent2">
                <a:hueOff val="2133595"/>
                <a:satOff val="2105"/>
                <a:lumOff val="-8959"/>
                <a:alphaOff val="0"/>
                <a:tint val="100000"/>
                <a:shade val="100000"/>
                <a:satMod val="130000"/>
              </a:schemeClr>
            </a:gs>
            <a:gs pos="100000">
              <a:schemeClr val="accent2">
                <a:hueOff val="2133595"/>
                <a:satOff val="2105"/>
                <a:lumOff val="-895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2"/>
              </a:solidFill>
            </a:rPr>
            <a:t>Career Pathways </a:t>
          </a:r>
          <a:endParaRPr lang="en-US" sz="1200" kern="1200" dirty="0">
            <a:solidFill>
              <a:schemeClr val="bg2"/>
            </a:solidFill>
          </a:endParaRPr>
        </a:p>
      </dsp:txBody>
      <dsp:txXfrm>
        <a:off x="5638840" y="341530"/>
        <a:ext cx="1526560" cy="915936"/>
      </dsp:txXfrm>
    </dsp:sp>
    <dsp:sp modelId="{8359B94B-E656-4F49-9DD7-E107935EDEE3}">
      <dsp:nvSpPr>
        <dsp:cNvPr id="0" name=""/>
        <dsp:cNvSpPr/>
      </dsp:nvSpPr>
      <dsp:spPr>
        <a:xfrm>
          <a:off x="769112" y="1255666"/>
          <a:ext cx="7510677" cy="320508"/>
        </a:xfrm>
        <a:custGeom>
          <a:avLst/>
          <a:gdLst/>
          <a:ahLst/>
          <a:cxnLst/>
          <a:rect l="0" t="0" r="0" b="0"/>
          <a:pathLst>
            <a:path>
              <a:moveTo>
                <a:pt x="7510677" y="0"/>
              </a:moveTo>
              <a:lnTo>
                <a:pt x="7510677" y="177354"/>
              </a:lnTo>
              <a:lnTo>
                <a:pt x="0" y="177354"/>
              </a:lnTo>
              <a:lnTo>
                <a:pt x="0" y="320508"/>
              </a:lnTo>
            </a:path>
          </a:pathLst>
        </a:custGeom>
        <a:noFill/>
        <a:ln w="9525" cap="flat" cmpd="sng" algn="ctr">
          <a:solidFill>
            <a:schemeClr val="accent2">
              <a:hueOff val="3081859"/>
              <a:satOff val="3040"/>
              <a:lumOff val="-12941"/>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36479" y="1414165"/>
        <a:ext cx="375944" cy="3511"/>
      </dsp:txXfrm>
    </dsp:sp>
    <dsp:sp modelId="{1BACDE22-0F4E-494C-A2D7-A572BE11E3BD}">
      <dsp:nvSpPr>
        <dsp:cNvPr id="0" name=""/>
        <dsp:cNvSpPr/>
      </dsp:nvSpPr>
      <dsp:spPr>
        <a:xfrm>
          <a:off x="7516510" y="341530"/>
          <a:ext cx="1526560" cy="915936"/>
        </a:xfrm>
        <a:prstGeom prst="rect">
          <a:avLst/>
        </a:prstGeom>
        <a:gradFill rotWithShape="0">
          <a:gsLst>
            <a:gs pos="0">
              <a:schemeClr val="accent2">
                <a:hueOff val="2844793"/>
                <a:satOff val="2806"/>
                <a:lumOff val="-11946"/>
                <a:alphaOff val="0"/>
                <a:tint val="100000"/>
                <a:shade val="100000"/>
                <a:satMod val="130000"/>
              </a:schemeClr>
            </a:gs>
            <a:gs pos="100000">
              <a:schemeClr val="accent2">
                <a:hueOff val="2844793"/>
                <a:satOff val="2806"/>
                <a:lumOff val="-1194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2"/>
              </a:solidFill>
            </a:rPr>
            <a:t>Meet needs of WY Stakeholders</a:t>
          </a:r>
          <a:endParaRPr lang="en-US" sz="1200" kern="1200" dirty="0">
            <a:solidFill>
              <a:schemeClr val="bg2"/>
            </a:solidFill>
          </a:endParaRPr>
        </a:p>
      </dsp:txBody>
      <dsp:txXfrm>
        <a:off x="7516510" y="341530"/>
        <a:ext cx="1526560" cy="915936"/>
      </dsp:txXfrm>
    </dsp:sp>
    <dsp:sp modelId="{418DE66E-4D5C-49B6-B132-E11938981D53}">
      <dsp:nvSpPr>
        <dsp:cNvPr id="0" name=""/>
        <dsp:cNvSpPr/>
      </dsp:nvSpPr>
      <dsp:spPr>
        <a:xfrm>
          <a:off x="1530592" y="2020824"/>
          <a:ext cx="320508" cy="91440"/>
        </a:xfrm>
        <a:custGeom>
          <a:avLst/>
          <a:gdLst/>
          <a:ahLst/>
          <a:cxnLst/>
          <a:rect l="0" t="0" r="0" b="0"/>
          <a:pathLst>
            <a:path>
              <a:moveTo>
                <a:pt x="0" y="45720"/>
              </a:moveTo>
              <a:lnTo>
                <a:pt x="320508" y="45720"/>
              </a:lnTo>
            </a:path>
          </a:pathLst>
        </a:custGeom>
        <a:noFill/>
        <a:ln w="9525" cap="flat" cmpd="sng" algn="ctr">
          <a:solidFill>
            <a:schemeClr val="accent2">
              <a:hueOff val="3852324"/>
              <a:satOff val="3800"/>
              <a:lumOff val="-16177"/>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82069" y="2064788"/>
        <a:ext cx="17555" cy="3511"/>
      </dsp:txXfrm>
    </dsp:sp>
    <dsp:sp modelId="{AF2AE1CD-5DD6-4EFE-BED9-F34FEBEAE8C1}">
      <dsp:nvSpPr>
        <dsp:cNvPr id="0" name=""/>
        <dsp:cNvSpPr/>
      </dsp:nvSpPr>
      <dsp:spPr>
        <a:xfrm>
          <a:off x="5832" y="1608575"/>
          <a:ext cx="1526560" cy="915936"/>
        </a:xfrm>
        <a:prstGeom prst="rect">
          <a:avLst/>
        </a:prstGeom>
        <a:gradFill rotWithShape="0">
          <a:gsLst>
            <a:gs pos="0">
              <a:schemeClr val="accent2">
                <a:hueOff val="3555991"/>
                <a:satOff val="3508"/>
                <a:lumOff val="-14932"/>
                <a:alphaOff val="0"/>
                <a:tint val="100000"/>
                <a:shade val="100000"/>
                <a:satMod val="130000"/>
              </a:schemeClr>
            </a:gs>
            <a:gs pos="100000">
              <a:schemeClr val="accent2">
                <a:hueOff val="3555991"/>
                <a:satOff val="3508"/>
                <a:lumOff val="-1493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2"/>
              </a:solidFill>
            </a:rPr>
            <a:t>Develop WY workforce Development System</a:t>
          </a:r>
          <a:endParaRPr lang="en-US" sz="1200" kern="1200" dirty="0">
            <a:solidFill>
              <a:schemeClr val="bg2"/>
            </a:solidFill>
          </a:endParaRPr>
        </a:p>
      </dsp:txBody>
      <dsp:txXfrm>
        <a:off x="5832" y="1608575"/>
        <a:ext cx="1526560" cy="915936"/>
      </dsp:txXfrm>
    </dsp:sp>
    <dsp:sp modelId="{23BDD6F3-7F8D-4312-B0F0-EEABFB328721}">
      <dsp:nvSpPr>
        <dsp:cNvPr id="0" name=""/>
        <dsp:cNvSpPr/>
      </dsp:nvSpPr>
      <dsp:spPr>
        <a:xfrm>
          <a:off x="3408262" y="2020824"/>
          <a:ext cx="320508" cy="91440"/>
        </a:xfrm>
        <a:custGeom>
          <a:avLst/>
          <a:gdLst/>
          <a:ahLst/>
          <a:cxnLst/>
          <a:rect l="0" t="0" r="0" b="0"/>
          <a:pathLst>
            <a:path>
              <a:moveTo>
                <a:pt x="0" y="45720"/>
              </a:moveTo>
              <a:lnTo>
                <a:pt x="320508" y="45720"/>
              </a:lnTo>
            </a:path>
          </a:pathLst>
        </a:custGeom>
        <a:noFill/>
        <a:ln w="9525" cap="flat" cmpd="sng" algn="ctr">
          <a:solidFill>
            <a:schemeClr val="accent2">
              <a:hueOff val="4622789"/>
              <a:satOff val="4560"/>
              <a:lumOff val="-19412"/>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59739" y="2064788"/>
        <a:ext cx="17555" cy="3511"/>
      </dsp:txXfrm>
    </dsp:sp>
    <dsp:sp modelId="{3784F6D7-A155-463C-9F9D-4B611728F44F}">
      <dsp:nvSpPr>
        <dsp:cNvPr id="0" name=""/>
        <dsp:cNvSpPr/>
      </dsp:nvSpPr>
      <dsp:spPr>
        <a:xfrm>
          <a:off x="1883501" y="1608575"/>
          <a:ext cx="1526560" cy="915936"/>
        </a:xfrm>
        <a:prstGeom prst="rect">
          <a:avLst/>
        </a:prstGeom>
        <a:gradFill rotWithShape="0">
          <a:gsLst>
            <a:gs pos="0">
              <a:schemeClr val="accent2">
                <a:hueOff val="4267190"/>
                <a:satOff val="4210"/>
                <a:lumOff val="-17919"/>
                <a:alphaOff val="0"/>
                <a:tint val="100000"/>
                <a:shade val="100000"/>
                <a:satMod val="130000"/>
              </a:schemeClr>
            </a:gs>
            <a:gs pos="100000">
              <a:schemeClr val="accent2">
                <a:hueOff val="4267190"/>
                <a:satOff val="4210"/>
                <a:lumOff val="-1791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2"/>
              </a:solidFill>
            </a:rPr>
            <a:t>Youth Activities &amp; the One-Stop</a:t>
          </a:r>
          <a:endParaRPr lang="en-US" sz="1200" kern="1200" dirty="0">
            <a:solidFill>
              <a:schemeClr val="bg2"/>
            </a:solidFill>
          </a:endParaRPr>
        </a:p>
      </dsp:txBody>
      <dsp:txXfrm>
        <a:off x="1883501" y="1608575"/>
        <a:ext cx="1526560" cy="915936"/>
      </dsp:txXfrm>
    </dsp:sp>
    <dsp:sp modelId="{7BDFA712-C285-4C6B-8550-FD19F76CD157}">
      <dsp:nvSpPr>
        <dsp:cNvPr id="0" name=""/>
        <dsp:cNvSpPr/>
      </dsp:nvSpPr>
      <dsp:spPr>
        <a:xfrm>
          <a:off x="5285931" y="2020824"/>
          <a:ext cx="320508" cy="91440"/>
        </a:xfrm>
        <a:custGeom>
          <a:avLst/>
          <a:gdLst/>
          <a:ahLst/>
          <a:cxnLst/>
          <a:rect l="0" t="0" r="0" b="0"/>
          <a:pathLst>
            <a:path>
              <a:moveTo>
                <a:pt x="0" y="45720"/>
              </a:moveTo>
              <a:lnTo>
                <a:pt x="320508" y="45720"/>
              </a:lnTo>
            </a:path>
          </a:pathLst>
        </a:custGeom>
        <a:noFill/>
        <a:ln w="9525" cap="flat" cmpd="sng" algn="ctr">
          <a:solidFill>
            <a:schemeClr val="accent2">
              <a:hueOff val="5393253"/>
              <a:satOff val="5321"/>
              <a:lumOff val="-22647"/>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37408" y="2064788"/>
        <a:ext cx="17555" cy="3511"/>
      </dsp:txXfrm>
    </dsp:sp>
    <dsp:sp modelId="{8CFE11C5-AB8E-4F22-B742-478F14873E8D}">
      <dsp:nvSpPr>
        <dsp:cNvPr id="0" name=""/>
        <dsp:cNvSpPr/>
      </dsp:nvSpPr>
      <dsp:spPr>
        <a:xfrm>
          <a:off x="3761171" y="1608575"/>
          <a:ext cx="1526560" cy="915936"/>
        </a:xfrm>
        <a:prstGeom prst="rect">
          <a:avLst/>
        </a:prstGeom>
        <a:gradFill rotWithShape="0">
          <a:gsLst>
            <a:gs pos="0">
              <a:schemeClr val="accent2">
                <a:hueOff val="4978388"/>
                <a:satOff val="4911"/>
                <a:lumOff val="-20905"/>
                <a:alphaOff val="0"/>
                <a:tint val="100000"/>
                <a:shade val="100000"/>
                <a:satMod val="130000"/>
              </a:schemeClr>
            </a:gs>
            <a:gs pos="100000">
              <a:schemeClr val="accent2">
                <a:hueOff val="4978388"/>
                <a:satOff val="4911"/>
                <a:lumOff val="-2090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2"/>
              </a:solidFill>
            </a:rPr>
            <a:t>Performance Negotiations</a:t>
          </a:r>
          <a:endParaRPr lang="en-US" sz="1200" kern="1200" dirty="0">
            <a:solidFill>
              <a:schemeClr val="bg2"/>
            </a:solidFill>
          </a:endParaRPr>
        </a:p>
      </dsp:txBody>
      <dsp:txXfrm>
        <a:off x="3761171" y="1608575"/>
        <a:ext cx="1526560" cy="915936"/>
      </dsp:txXfrm>
    </dsp:sp>
    <dsp:sp modelId="{00AC39B9-E945-4D45-B957-80CAFD6908F4}">
      <dsp:nvSpPr>
        <dsp:cNvPr id="0" name=""/>
        <dsp:cNvSpPr/>
      </dsp:nvSpPr>
      <dsp:spPr>
        <a:xfrm>
          <a:off x="7163601" y="2020824"/>
          <a:ext cx="320508" cy="91440"/>
        </a:xfrm>
        <a:custGeom>
          <a:avLst/>
          <a:gdLst/>
          <a:ahLst/>
          <a:cxnLst/>
          <a:rect l="0" t="0" r="0" b="0"/>
          <a:pathLst>
            <a:path>
              <a:moveTo>
                <a:pt x="0" y="45720"/>
              </a:moveTo>
              <a:lnTo>
                <a:pt x="320508" y="45720"/>
              </a:lnTo>
            </a:path>
          </a:pathLst>
        </a:custGeom>
        <a:noFill/>
        <a:ln w="9525" cap="flat" cmpd="sng" algn="ctr">
          <a:solidFill>
            <a:schemeClr val="accent2">
              <a:hueOff val="6163718"/>
              <a:satOff val="6081"/>
              <a:lumOff val="-25883"/>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315077" y="2064788"/>
        <a:ext cx="17555" cy="3511"/>
      </dsp:txXfrm>
    </dsp:sp>
    <dsp:sp modelId="{2A6AFEBE-A810-4FE9-941D-82426F073377}">
      <dsp:nvSpPr>
        <dsp:cNvPr id="0" name=""/>
        <dsp:cNvSpPr/>
      </dsp:nvSpPr>
      <dsp:spPr>
        <a:xfrm>
          <a:off x="5638840" y="1608575"/>
          <a:ext cx="1526560" cy="915936"/>
        </a:xfrm>
        <a:prstGeom prst="rect">
          <a:avLst/>
        </a:prstGeom>
        <a:gradFill rotWithShape="0">
          <a:gsLst>
            <a:gs pos="0">
              <a:schemeClr val="accent2">
                <a:hueOff val="5689586"/>
                <a:satOff val="5613"/>
                <a:lumOff val="-23892"/>
                <a:alphaOff val="0"/>
                <a:tint val="100000"/>
                <a:shade val="100000"/>
                <a:satMod val="130000"/>
              </a:schemeClr>
            </a:gs>
            <a:gs pos="100000">
              <a:schemeClr val="accent2">
                <a:hueOff val="5689586"/>
                <a:satOff val="5613"/>
                <a:lumOff val="-2389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2"/>
              </a:solidFill>
            </a:rPr>
            <a:t>Infrastructure Costs</a:t>
          </a:r>
          <a:endParaRPr lang="en-US" sz="1200" kern="1200" dirty="0">
            <a:solidFill>
              <a:schemeClr val="bg2"/>
            </a:solidFill>
          </a:endParaRPr>
        </a:p>
      </dsp:txBody>
      <dsp:txXfrm>
        <a:off x="5638840" y="1608575"/>
        <a:ext cx="1526560" cy="915936"/>
      </dsp:txXfrm>
    </dsp:sp>
    <dsp:sp modelId="{D27ED226-9F18-4089-8458-15B08F85FD47}">
      <dsp:nvSpPr>
        <dsp:cNvPr id="0" name=""/>
        <dsp:cNvSpPr/>
      </dsp:nvSpPr>
      <dsp:spPr>
        <a:xfrm>
          <a:off x="769112" y="2522712"/>
          <a:ext cx="7510677" cy="320508"/>
        </a:xfrm>
        <a:custGeom>
          <a:avLst/>
          <a:gdLst/>
          <a:ahLst/>
          <a:cxnLst/>
          <a:rect l="0" t="0" r="0" b="0"/>
          <a:pathLst>
            <a:path>
              <a:moveTo>
                <a:pt x="7510677" y="0"/>
              </a:moveTo>
              <a:lnTo>
                <a:pt x="7510677" y="177354"/>
              </a:lnTo>
              <a:lnTo>
                <a:pt x="0" y="177354"/>
              </a:lnTo>
              <a:lnTo>
                <a:pt x="0" y="320508"/>
              </a:lnTo>
            </a:path>
          </a:pathLst>
        </a:custGeom>
        <a:noFill/>
        <a:ln w="9525" cap="flat" cmpd="sng" algn="ctr">
          <a:solidFill>
            <a:schemeClr val="accent2">
              <a:hueOff val="6934183"/>
              <a:satOff val="6841"/>
              <a:lumOff val="-29118"/>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36479" y="2681211"/>
        <a:ext cx="375944" cy="3511"/>
      </dsp:txXfrm>
    </dsp:sp>
    <dsp:sp modelId="{3330081A-1E0D-4F13-86AD-2966BCE4B0A3}">
      <dsp:nvSpPr>
        <dsp:cNvPr id="0" name=""/>
        <dsp:cNvSpPr/>
      </dsp:nvSpPr>
      <dsp:spPr>
        <a:xfrm>
          <a:off x="7516510" y="1608575"/>
          <a:ext cx="1526560" cy="915936"/>
        </a:xfrm>
        <a:prstGeom prst="rect">
          <a:avLst/>
        </a:prstGeom>
        <a:gradFill rotWithShape="0">
          <a:gsLst>
            <a:gs pos="0">
              <a:schemeClr val="accent2">
                <a:hueOff val="6400784"/>
                <a:satOff val="6315"/>
                <a:lumOff val="-26878"/>
                <a:alphaOff val="0"/>
                <a:tint val="100000"/>
                <a:shade val="100000"/>
                <a:satMod val="130000"/>
              </a:schemeClr>
            </a:gs>
            <a:gs pos="100000">
              <a:schemeClr val="accent2">
                <a:hueOff val="6400784"/>
                <a:satOff val="6315"/>
                <a:lumOff val="-2687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2"/>
              </a:solidFill>
            </a:rPr>
            <a:t>Support Grants/Contracts for Youth</a:t>
          </a:r>
          <a:endParaRPr lang="en-US" sz="1200" kern="1200" dirty="0">
            <a:solidFill>
              <a:schemeClr val="bg2"/>
            </a:solidFill>
          </a:endParaRPr>
        </a:p>
      </dsp:txBody>
      <dsp:txXfrm>
        <a:off x="7516510" y="1608575"/>
        <a:ext cx="1526560" cy="915936"/>
      </dsp:txXfrm>
    </dsp:sp>
    <dsp:sp modelId="{EC9831FC-2193-45D1-963D-27BDF4D032E4}">
      <dsp:nvSpPr>
        <dsp:cNvPr id="0" name=""/>
        <dsp:cNvSpPr/>
      </dsp:nvSpPr>
      <dsp:spPr>
        <a:xfrm>
          <a:off x="1530592" y="3287869"/>
          <a:ext cx="320508" cy="91440"/>
        </a:xfrm>
        <a:custGeom>
          <a:avLst/>
          <a:gdLst/>
          <a:ahLst/>
          <a:cxnLst/>
          <a:rect l="0" t="0" r="0" b="0"/>
          <a:pathLst>
            <a:path>
              <a:moveTo>
                <a:pt x="0" y="45720"/>
              </a:moveTo>
              <a:lnTo>
                <a:pt x="320508" y="45720"/>
              </a:lnTo>
            </a:path>
          </a:pathLst>
        </a:custGeom>
        <a:noFill/>
        <a:ln w="9525" cap="flat" cmpd="sng" algn="ctr">
          <a:solidFill>
            <a:schemeClr val="accent2">
              <a:hueOff val="7704648"/>
              <a:satOff val="7601"/>
              <a:lumOff val="-32353"/>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82069" y="3331833"/>
        <a:ext cx="17555" cy="3511"/>
      </dsp:txXfrm>
    </dsp:sp>
    <dsp:sp modelId="{372B1B20-E7BB-4EAD-995D-3DD9E36D60ED}">
      <dsp:nvSpPr>
        <dsp:cNvPr id="0" name=""/>
        <dsp:cNvSpPr/>
      </dsp:nvSpPr>
      <dsp:spPr>
        <a:xfrm>
          <a:off x="5832" y="2875621"/>
          <a:ext cx="1526560" cy="915936"/>
        </a:xfrm>
        <a:prstGeom prst="rect">
          <a:avLst/>
        </a:prstGeom>
        <a:gradFill rotWithShape="0">
          <a:gsLst>
            <a:gs pos="0">
              <a:schemeClr val="accent2">
                <a:hueOff val="7111983"/>
                <a:satOff val="7016"/>
                <a:lumOff val="-29865"/>
                <a:alphaOff val="0"/>
                <a:tint val="100000"/>
                <a:shade val="100000"/>
                <a:satMod val="130000"/>
              </a:schemeClr>
            </a:gs>
            <a:gs pos="100000">
              <a:schemeClr val="accent2">
                <a:hueOff val="7111983"/>
                <a:satOff val="7016"/>
                <a:lumOff val="-2986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2"/>
              </a:solidFill>
            </a:rPr>
            <a:t>Coordinate/support educational &amp; training opportunities</a:t>
          </a:r>
          <a:endParaRPr lang="en-US" sz="1200" kern="1200" dirty="0">
            <a:solidFill>
              <a:schemeClr val="bg2"/>
            </a:solidFill>
          </a:endParaRPr>
        </a:p>
      </dsp:txBody>
      <dsp:txXfrm>
        <a:off x="5832" y="2875621"/>
        <a:ext cx="1526560" cy="915936"/>
      </dsp:txXfrm>
    </dsp:sp>
    <dsp:sp modelId="{853AA9F5-A190-4447-9DAC-6B5EA0381985}">
      <dsp:nvSpPr>
        <dsp:cNvPr id="0" name=""/>
        <dsp:cNvSpPr/>
      </dsp:nvSpPr>
      <dsp:spPr>
        <a:xfrm>
          <a:off x="3408262" y="3287869"/>
          <a:ext cx="320508" cy="91440"/>
        </a:xfrm>
        <a:custGeom>
          <a:avLst/>
          <a:gdLst/>
          <a:ahLst/>
          <a:cxnLst/>
          <a:rect l="0" t="0" r="0" b="0"/>
          <a:pathLst>
            <a:path>
              <a:moveTo>
                <a:pt x="0" y="45720"/>
              </a:moveTo>
              <a:lnTo>
                <a:pt x="320508" y="45720"/>
              </a:lnTo>
            </a:path>
          </a:pathLst>
        </a:custGeom>
        <a:noFill/>
        <a:ln w="9525" cap="flat" cmpd="sng" algn="ctr">
          <a:solidFill>
            <a:schemeClr val="accent2">
              <a:hueOff val="8475113"/>
              <a:satOff val="8361"/>
              <a:lumOff val="-35589"/>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59739" y="3331833"/>
        <a:ext cx="17555" cy="3511"/>
      </dsp:txXfrm>
    </dsp:sp>
    <dsp:sp modelId="{EBFD0260-2154-4BC0-A0FF-5D0A79DD25A0}">
      <dsp:nvSpPr>
        <dsp:cNvPr id="0" name=""/>
        <dsp:cNvSpPr/>
      </dsp:nvSpPr>
      <dsp:spPr>
        <a:xfrm>
          <a:off x="1883501" y="2875621"/>
          <a:ext cx="1526560" cy="915936"/>
        </a:xfrm>
        <a:prstGeom prst="rect">
          <a:avLst/>
        </a:prstGeom>
        <a:gradFill rotWithShape="0">
          <a:gsLst>
            <a:gs pos="0">
              <a:schemeClr val="accent2">
                <a:hueOff val="7823181"/>
                <a:satOff val="7718"/>
                <a:lumOff val="-32851"/>
                <a:alphaOff val="0"/>
                <a:tint val="100000"/>
                <a:shade val="100000"/>
                <a:satMod val="130000"/>
              </a:schemeClr>
            </a:gs>
            <a:gs pos="100000">
              <a:schemeClr val="accent2">
                <a:hueOff val="7823181"/>
                <a:satOff val="7718"/>
                <a:lumOff val="-3285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2"/>
              </a:solidFill>
            </a:rPr>
            <a:t>Budget</a:t>
          </a:r>
          <a:endParaRPr lang="en-US" sz="1200" kern="1200" dirty="0">
            <a:solidFill>
              <a:schemeClr val="bg2"/>
            </a:solidFill>
          </a:endParaRPr>
        </a:p>
      </dsp:txBody>
      <dsp:txXfrm>
        <a:off x="1883501" y="2875621"/>
        <a:ext cx="1526560" cy="915936"/>
      </dsp:txXfrm>
    </dsp:sp>
    <dsp:sp modelId="{A8553003-C012-4A31-8BEB-609FC460F9D5}">
      <dsp:nvSpPr>
        <dsp:cNvPr id="0" name=""/>
        <dsp:cNvSpPr/>
      </dsp:nvSpPr>
      <dsp:spPr>
        <a:xfrm>
          <a:off x="5285931" y="3287869"/>
          <a:ext cx="320508" cy="91440"/>
        </a:xfrm>
        <a:custGeom>
          <a:avLst/>
          <a:gdLst/>
          <a:ahLst/>
          <a:cxnLst/>
          <a:rect l="0" t="0" r="0" b="0"/>
          <a:pathLst>
            <a:path>
              <a:moveTo>
                <a:pt x="0" y="45720"/>
              </a:moveTo>
              <a:lnTo>
                <a:pt x="320508" y="45720"/>
              </a:lnTo>
            </a:path>
          </a:pathLst>
        </a:custGeom>
        <a:noFill/>
        <a:ln w="9525" cap="flat" cmpd="sng" algn="ctr">
          <a:solidFill>
            <a:schemeClr val="accent2">
              <a:hueOff val="9245577"/>
              <a:satOff val="9121"/>
              <a:lumOff val="-38824"/>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37408" y="3331833"/>
        <a:ext cx="17555" cy="3511"/>
      </dsp:txXfrm>
    </dsp:sp>
    <dsp:sp modelId="{E641746A-E426-4D40-938A-BEAFA47277C9}">
      <dsp:nvSpPr>
        <dsp:cNvPr id="0" name=""/>
        <dsp:cNvSpPr/>
      </dsp:nvSpPr>
      <dsp:spPr>
        <a:xfrm>
          <a:off x="3761171" y="2875621"/>
          <a:ext cx="1526560" cy="915936"/>
        </a:xfrm>
        <a:prstGeom prst="rect">
          <a:avLst/>
        </a:prstGeom>
        <a:gradFill rotWithShape="0">
          <a:gsLst>
            <a:gs pos="0">
              <a:schemeClr val="accent2">
                <a:hueOff val="8534379"/>
                <a:satOff val="8419"/>
                <a:lumOff val="-35838"/>
                <a:alphaOff val="0"/>
                <a:tint val="100000"/>
                <a:shade val="100000"/>
                <a:satMod val="130000"/>
              </a:schemeClr>
            </a:gs>
            <a:gs pos="100000">
              <a:schemeClr val="accent2">
                <a:hueOff val="8534379"/>
                <a:satOff val="8419"/>
                <a:lumOff val="-3583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2"/>
              </a:solidFill>
            </a:rPr>
            <a:t>Assess/review the one stop system</a:t>
          </a:r>
          <a:endParaRPr lang="en-US" sz="1200" kern="1200" dirty="0">
            <a:solidFill>
              <a:schemeClr val="bg2"/>
            </a:solidFill>
          </a:endParaRPr>
        </a:p>
      </dsp:txBody>
      <dsp:txXfrm>
        <a:off x="3761171" y="2875621"/>
        <a:ext cx="1526560" cy="915936"/>
      </dsp:txXfrm>
    </dsp:sp>
    <dsp:sp modelId="{AE74FDAD-10D3-41F0-8D58-0A3DB8BE007C}">
      <dsp:nvSpPr>
        <dsp:cNvPr id="0" name=""/>
        <dsp:cNvSpPr/>
      </dsp:nvSpPr>
      <dsp:spPr>
        <a:xfrm>
          <a:off x="5638840" y="2875621"/>
          <a:ext cx="1526560" cy="915936"/>
        </a:xfrm>
        <a:prstGeom prst="rect">
          <a:avLst/>
        </a:prstGeom>
        <a:gradFill rotWithShape="0">
          <a:gsLst>
            <a:gs pos="0">
              <a:schemeClr val="accent2">
                <a:hueOff val="9245577"/>
                <a:satOff val="9121"/>
                <a:lumOff val="-38824"/>
                <a:alphaOff val="0"/>
                <a:tint val="100000"/>
                <a:shade val="100000"/>
                <a:satMod val="130000"/>
              </a:schemeClr>
            </a:gs>
            <a:gs pos="100000">
              <a:schemeClr val="accent2">
                <a:hueOff val="9245577"/>
                <a:satOff val="9121"/>
                <a:lumOff val="-3882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2"/>
              </a:solidFill>
            </a:rPr>
            <a:t>One-stop certification</a:t>
          </a:r>
          <a:endParaRPr lang="en-US" sz="1200" kern="1200" dirty="0">
            <a:solidFill>
              <a:schemeClr val="bg2"/>
            </a:solidFill>
          </a:endParaRPr>
        </a:p>
      </dsp:txBody>
      <dsp:txXfrm>
        <a:off x="5638840" y="2875621"/>
        <a:ext cx="1526560" cy="91593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law.cornell.edu/definitions/index.php?width=840&amp;height=800&amp;iframe=true&amp;def_id=974582391e289d44a00cd37feae5159b&amp;term_occur=999&amp;term_src=Title:20:Chapter:V:Part:679:Subpart:C:679.370" TargetMode="External"/><Relationship Id="rId13" Type="http://schemas.openxmlformats.org/officeDocument/2006/relationships/hyperlink" Target="https://www.law.cornell.edu/definitions/index.php?width=840&amp;height=800&amp;iframe=true&amp;def_id=6f668ef49abc1e8a3f0f1f93f7a15a8a&amp;term_occur=999&amp;term_src=Title:20:Chapter:V:Part:679:Subpart:C:679.370" TargetMode="External"/><Relationship Id="rId18" Type="http://schemas.openxmlformats.org/officeDocument/2006/relationships/hyperlink" Target="https://www.law.cornell.edu/topn/americans_with_disabilities_act_of_1990" TargetMode="External"/><Relationship Id="rId3" Type="http://schemas.openxmlformats.org/officeDocument/2006/relationships/hyperlink" Target="https://www.law.cornell.edu/definitions/index.php?width=840&amp;height=800&amp;iframe=true&amp;def_id=3a905a266cd9dd2d2ddc27af5f21b033&amp;term_occur=999&amp;term_src=Title:20:Chapter:V:Part:679:Subpart:C:679.370" TargetMode="External"/><Relationship Id="rId7" Type="http://schemas.openxmlformats.org/officeDocument/2006/relationships/hyperlink" Target="https://www.law.cornell.edu/cfr/text/20/678.715" TargetMode="External"/><Relationship Id="rId12" Type="http://schemas.openxmlformats.org/officeDocument/2006/relationships/hyperlink" Target="https://www.law.cornell.edu/definitions/index.php?width=840&amp;height=800&amp;iframe=true&amp;def_id=77b4eb8b15df766568784291d74c9882&amp;term_occur=999&amp;term_src=Title:20:Chapter:V:Part:679:Subpart:C:679.370" TargetMode="External"/><Relationship Id="rId17" Type="http://schemas.openxmlformats.org/officeDocument/2006/relationships/hyperlink" Target="https://www.law.cornell.edu/cfr/text/20/678.635" TargetMode="External"/><Relationship Id="rId2" Type="http://schemas.openxmlformats.org/officeDocument/2006/relationships/slide" Target="../slides/slide5.xml"/><Relationship Id="rId16" Type="http://schemas.openxmlformats.org/officeDocument/2006/relationships/hyperlink" Target="https://www.law.cornell.edu/cfr/text/20/678.600" TargetMode="External"/><Relationship Id="rId1" Type="http://schemas.openxmlformats.org/officeDocument/2006/relationships/notesMaster" Target="../notesMasters/notesMaster1.xml"/><Relationship Id="rId6" Type="http://schemas.openxmlformats.org/officeDocument/2006/relationships/hyperlink" Target="https://www.law.cornell.edu/definitions/index.php?width=840&amp;height=800&amp;iframe=true&amp;def_id=81c2e9c4de46ae2eb01de84216f6e20a&amp;term_occur=999&amp;term_src=Title:20:Chapter:V:Part:679:Subpart:C:679.370" TargetMode="External"/><Relationship Id="rId11" Type="http://schemas.openxmlformats.org/officeDocument/2006/relationships/hyperlink" Target="https://www.law.cornell.edu/definitions/index.php?width=840&amp;height=800&amp;iframe=true&amp;def_id=88434901cc5b22e388faac5457f2c10a&amp;term_occur=999&amp;term_src=Title:20:Chapter:V:Part:679:Subpart:C:679.370" TargetMode="External"/><Relationship Id="rId5" Type="http://schemas.openxmlformats.org/officeDocument/2006/relationships/hyperlink" Target="https://www.law.cornell.edu/definitions/index.php?width=840&amp;height=800&amp;iframe=true&amp;def_id=5692ef9d8d3aff397f15e673ef8f01c7&amp;term_occur=999&amp;term_src=Title:20:Chapter:V:Part:679:Subpart:C:679.370" TargetMode="External"/><Relationship Id="rId15" Type="http://schemas.openxmlformats.org/officeDocument/2006/relationships/hyperlink" Target="https://www.law.cornell.edu/definitions/index.php?width=840&amp;height=800&amp;iframe=true&amp;def_id=0a81b3fc03b176e6a34fcf2b9424c21c&amp;term_occur=999&amp;term_src=Title:20:Chapter:V:Part:679:Subpart:C:679.370" TargetMode="External"/><Relationship Id="rId10" Type="http://schemas.openxmlformats.org/officeDocument/2006/relationships/hyperlink" Target="https://www.law.cornell.edu/definitions/index.php?width=840&amp;height=800&amp;iframe=true&amp;def_id=d1801b29093bf5341c9488826ff1b282&amp;term_occur=999&amp;term_src=Title:20:Chapter:V:Part:679:Subpart:C:679.370" TargetMode="External"/><Relationship Id="rId19" Type="http://schemas.openxmlformats.org/officeDocument/2006/relationships/hyperlink" Target="https://www.law.cornell.edu/uscode/text/42/12101" TargetMode="External"/><Relationship Id="rId4" Type="http://schemas.openxmlformats.org/officeDocument/2006/relationships/hyperlink" Target="https://www.law.cornell.edu/definitions/index.php?width=840&amp;height=800&amp;iframe=true&amp;def_id=661d99e99265145cab8f99fb1042d463&amp;term_occur=999&amp;term_src=Title:20:Chapter:V:Part:679:Subpart:C:679.370" TargetMode="External"/><Relationship Id="rId9" Type="http://schemas.openxmlformats.org/officeDocument/2006/relationships/hyperlink" Target="https://www.law.cornell.edu/cfr/text/2/part-200" TargetMode="External"/><Relationship Id="rId14" Type="http://schemas.openxmlformats.org/officeDocument/2006/relationships/hyperlink" Target="https://www.law.cornell.edu/definitions/index.php?width=840&amp;height=800&amp;iframe=true&amp;def_id=915b9a4d17a04e46d45e2bc3867cd096&amp;term_occur=999&amp;term_src=Title:20:Chapter:V:Part:679:Subpart:C:679.37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p: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0a89db416_0_730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0a89db416_0_730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457200" lvl="1" indent="0" algn="l" rtl="0">
              <a:spcBef>
                <a:spcPts val="0"/>
              </a:spcBef>
              <a:spcAft>
                <a:spcPts val="0"/>
              </a:spcAft>
              <a:buNone/>
            </a:pPr>
            <a:r>
              <a:rPr lang="en-US" b="0" i="0" dirty="0" smtClean="0">
                <a:solidFill>
                  <a:srgbClr val="333333"/>
                </a:solidFill>
                <a:effectLst/>
                <a:latin typeface="Verdana" panose="020B0604030504040204" pitchFamily="34" charset="0"/>
              </a:rPr>
              <a:t>The</a:t>
            </a:r>
            <a:r>
              <a:rPr lang="en-US" b="0" i="0" baseline="0" dirty="0" smtClean="0">
                <a:solidFill>
                  <a:srgbClr val="333333"/>
                </a:solidFill>
                <a:effectLst/>
                <a:latin typeface="Verdana" panose="020B0604030504040204" pitchFamily="34" charset="0"/>
              </a:rPr>
              <a:t> four required core partners provide a wealth of education, training, and employment services to qualified individuals. Under WIOA these four partners are mandated to develop integrated programming that meets the diverse needs of regional and state employers while providing training opportunities that help bolster local economies.</a:t>
            </a:r>
            <a:endParaRPr lang="en-US" b="0" i="0" dirty="0" smtClean="0">
              <a:solidFill>
                <a:srgbClr val="333333"/>
              </a:solidFill>
              <a:effectLst/>
              <a:latin typeface="Verdana" panose="020B0604030504040204" pitchFamily="34" charset="0"/>
            </a:endParaRPr>
          </a:p>
        </p:txBody>
      </p:sp>
    </p:spTree>
    <p:extLst>
      <p:ext uri="{BB962C8B-B14F-4D97-AF65-F5344CB8AC3E}">
        <p14:creationId xmlns:p14="http://schemas.microsoft.com/office/powerpoint/2010/main" val="251164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0a89db416_0_730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0a89db416_0_730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7000"/>
              </a:lnSpc>
              <a:spcBef>
                <a:spcPts val="0"/>
              </a:spcBef>
              <a:spcAft>
                <a:spcPts val="800"/>
              </a:spcAft>
              <a:buClr>
                <a:srgbClr val="000000"/>
              </a:buClr>
              <a:buSzPts val="1100"/>
              <a:buFont typeface="Arial"/>
              <a:buNone/>
              <a:tabLst/>
              <a:defRPr/>
            </a:pPr>
            <a:r>
              <a:rPr kumimoji="0" lang="en-US" sz="1100" b="1" i="0" u="none" strike="noStrike" kern="0" cap="none" spc="0" normalizeH="0" baseline="0" noProof="0" dirty="0" smtClean="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Broad Responsibilities of the Core Partners</a:t>
            </a:r>
            <a:endPar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7000"/>
              </a:lnSpc>
              <a:spcBef>
                <a:spcPts val="0"/>
              </a:spcBef>
              <a:spcAft>
                <a:spcPts val="0"/>
              </a:spcAft>
              <a:buClr>
                <a:srgbClr val="000000"/>
              </a:buClr>
              <a:buSzPts val="1100"/>
              <a:buFont typeface="+mj-lt"/>
              <a:buAutoNum type="arabicParenR"/>
              <a:tabLst>
                <a:tab pos="457200" algn="l"/>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Provide access to its programs &amp; activities through the one-stop delivery system (and other locations)</a:t>
            </a:r>
          </a:p>
          <a:p>
            <a:pPr marL="342900" marR="0" lvl="0" indent="-342900" algn="l" defTabSz="914400" rtl="0" eaLnBrk="1" fontAlgn="auto" latinLnBrk="0" hangingPunct="1">
              <a:lnSpc>
                <a:spcPct val="107000"/>
              </a:lnSpc>
              <a:spcBef>
                <a:spcPts val="0"/>
              </a:spcBef>
              <a:spcAft>
                <a:spcPts val="0"/>
              </a:spcAft>
              <a:buClr>
                <a:srgbClr val="000000"/>
              </a:buClr>
              <a:buSzPts val="1100"/>
              <a:buFont typeface="+mj-lt"/>
              <a:buAutoNum type="arabicParenR"/>
              <a:tabLst>
                <a:tab pos="457200" algn="l"/>
              </a:tabLst>
              <a:defRPr/>
            </a:pPr>
            <a:r>
              <a:rPr kumimoji="0" lang="en-US" sz="1400" b="0" i="0" u="none" strike="noStrike" kern="0" cap="none" spc="0" normalizeH="0" baseline="0" noProof="0" dirty="0" smtClean="0">
                <a:ln>
                  <a:noFill/>
                </a:ln>
                <a:solidFill>
                  <a:srgbClr val="E1E6EB"/>
                </a:solidFill>
                <a:effectLst/>
                <a:uLnTx/>
                <a:uFillTx/>
                <a:latin typeface="Lato"/>
                <a:sym typeface="Lato"/>
              </a:rPr>
              <a:t>Initiatives Rapid Response, Meet &amp; Greet, Cross-Training, Common Intake</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7000"/>
              </a:lnSpc>
              <a:spcBef>
                <a:spcPts val="0"/>
              </a:spcBef>
              <a:spcAft>
                <a:spcPts val="0"/>
              </a:spcAft>
              <a:buClr>
                <a:srgbClr val="000000"/>
              </a:buClr>
              <a:buSzPts val="1100"/>
              <a:buFont typeface="+mj-lt"/>
              <a:buAutoNum type="arabicParenR"/>
              <a:tabLst>
                <a:tab pos="457200" algn="l"/>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Use a portion of its funds (authorized, with Federal cost principles (2 CFR parts 200 and 2900), for cost that are allowable, reasonable, necessary and allocable to;</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742950" marR="0" lvl="1" indent="-285750" algn="l" defTabSz="914400" rtl="0" eaLnBrk="1" fontAlgn="auto" latinLnBrk="0" hangingPunct="1">
              <a:lnSpc>
                <a:spcPct val="107000"/>
              </a:lnSpc>
              <a:spcBef>
                <a:spcPts val="0"/>
              </a:spcBef>
              <a:spcAft>
                <a:spcPts val="0"/>
              </a:spcAft>
              <a:buClr>
                <a:srgbClr val="000000"/>
              </a:buClr>
              <a:buSzPts val="1100"/>
              <a:buFont typeface="Verdana" panose="020B0604030504040204" pitchFamily="34" charset="0"/>
              <a:buChar char="◦"/>
              <a:tabLst>
                <a:tab pos="914400" algn="l"/>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Provide applicable </a:t>
            </a:r>
            <a:r>
              <a:rPr kumimoji="0" lang="en-US" sz="1100" b="1"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career services</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742950" marR="0" lvl="1" indent="-285750" algn="l" defTabSz="914400" rtl="0" eaLnBrk="1" fontAlgn="auto" latinLnBrk="0" hangingPunct="1">
              <a:lnSpc>
                <a:spcPct val="107000"/>
              </a:lnSpc>
              <a:spcBef>
                <a:spcPts val="0"/>
              </a:spcBef>
              <a:spcAft>
                <a:spcPts val="0"/>
              </a:spcAft>
              <a:buClr>
                <a:srgbClr val="000000"/>
              </a:buClr>
              <a:buSzPts val="1100"/>
              <a:buFont typeface="Verdana" panose="020B0604030504040204" pitchFamily="34" charset="0"/>
              <a:buChar char="◦"/>
              <a:tabLst>
                <a:tab pos="914400" algn="l"/>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Work collaboratively to maintain the one-stop including funding infrastructure that are</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1143000" marR="0" lvl="2" indent="-228600" algn="l" defTabSz="914400" rtl="0" eaLnBrk="1" fontAlgn="auto" latinLnBrk="0" hangingPunct="1">
              <a:lnSpc>
                <a:spcPct val="107000"/>
              </a:lnSpc>
              <a:spcBef>
                <a:spcPts val="0"/>
              </a:spcBef>
              <a:spcAft>
                <a:spcPts val="0"/>
              </a:spcAft>
              <a:buClr>
                <a:srgbClr val="000000"/>
              </a:buClr>
              <a:buSzPts val="1100"/>
              <a:buFont typeface="Wingdings 2" panose="05020102010507070707" pitchFamily="18" charset="2"/>
              <a:buChar char=""/>
              <a:tabLst>
                <a:tab pos="1371600" algn="l"/>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Reasonable cost based on proportionate use and relative benefit</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1143000" marR="0" lvl="2" indent="-228600" algn="l" defTabSz="914400" rtl="0" eaLnBrk="1" fontAlgn="auto" latinLnBrk="0" hangingPunct="1">
              <a:lnSpc>
                <a:spcPct val="107000"/>
              </a:lnSpc>
              <a:spcBef>
                <a:spcPts val="0"/>
              </a:spcBef>
              <a:spcAft>
                <a:spcPts val="0"/>
              </a:spcAft>
              <a:buClr>
                <a:srgbClr val="000000"/>
              </a:buClr>
              <a:buSzPts val="1100"/>
              <a:buFont typeface="Wingdings 2" panose="05020102010507070707" pitchFamily="18" charset="2"/>
              <a:buChar char=""/>
              <a:tabLst>
                <a:tab pos="1371600" algn="l"/>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Federal cost principles, and</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1143000" marR="0" lvl="2" indent="-228600" algn="l" defTabSz="914400" rtl="0" eaLnBrk="1" fontAlgn="auto" latinLnBrk="0" hangingPunct="1">
              <a:lnSpc>
                <a:spcPct val="107000"/>
              </a:lnSpc>
              <a:spcBef>
                <a:spcPts val="0"/>
              </a:spcBef>
              <a:spcAft>
                <a:spcPts val="0"/>
              </a:spcAft>
              <a:buClr>
                <a:srgbClr val="000000"/>
              </a:buClr>
              <a:buSzPts val="1100"/>
              <a:buFont typeface="Wingdings 2" panose="05020102010507070707" pitchFamily="18" charset="2"/>
              <a:buChar char=""/>
              <a:tabLst>
                <a:tab pos="1371600" algn="l"/>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Any local administrative coast requirements in the Federal law</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742950" marR="0" lvl="1" indent="-285750" algn="l" defTabSz="914400" rtl="0" eaLnBrk="1" fontAlgn="auto" latinLnBrk="0" hangingPunct="1">
              <a:lnSpc>
                <a:spcPct val="107000"/>
              </a:lnSpc>
              <a:spcBef>
                <a:spcPts val="0"/>
              </a:spcBef>
              <a:spcAft>
                <a:spcPts val="0"/>
              </a:spcAft>
              <a:buClr>
                <a:srgbClr val="000000"/>
              </a:buClr>
              <a:buSzPts val="1100"/>
              <a:buFont typeface="Verdana" panose="020B0604030504040204" pitchFamily="34" charset="0"/>
              <a:buChar char="◦"/>
              <a:tabLst>
                <a:tab pos="914400" algn="l"/>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Enter into an MOU with the local WDB relating to operation of the one-stop delivery system</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1143000" marR="0" lvl="2" indent="-228600" algn="l" defTabSz="914400" rtl="0" eaLnBrk="1" fontAlgn="auto" latinLnBrk="0" hangingPunct="1">
              <a:lnSpc>
                <a:spcPct val="107000"/>
              </a:lnSpc>
              <a:spcBef>
                <a:spcPts val="0"/>
              </a:spcBef>
              <a:spcAft>
                <a:spcPts val="0"/>
              </a:spcAft>
              <a:buClr>
                <a:srgbClr val="000000"/>
              </a:buClr>
              <a:buSzPts val="1100"/>
              <a:buFont typeface="Wingdings 2" panose="05020102010507070707" pitchFamily="18" charset="2"/>
              <a:buChar char=""/>
              <a:tabLst>
                <a:tab pos="1371600" algn="l"/>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Services provided and coordinated through the One-Stop system</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1143000" marR="0" lvl="2" indent="-228600" algn="l" defTabSz="914400" rtl="0" eaLnBrk="1" fontAlgn="auto" latinLnBrk="0" hangingPunct="1">
              <a:lnSpc>
                <a:spcPct val="107000"/>
              </a:lnSpc>
              <a:spcBef>
                <a:spcPts val="0"/>
              </a:spcBef>
              <a:spcAft>
                <a:spcPts val="0"/>
              </a:spcAft>
              <a:buClr>
                <a:srgbClr val="000000"/>
              </a:buClr>
              <a:buSzPts val="1100"/>
              <a:buFont typeface="Wingdings 2" panose="05020102010507070707" pitchFamily="18" charset="2"/>
              <a:buChar char=""/>
              <a:tabLst>
                <a:tab pos="1371600" algn="l"/>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Other shared services and costs</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1143000" marR="0" lvl="2" indent="-228600" algn="l" defTabSz="914400" rtl="0" eaLnBrk="1" fontAlgn="auto" latinLnBrk="0" hangingPunct="1">
              <a:lnSpc>
                <a:spcPct val="107000"/>
              </a:lnSpc>
              <a:spcBef>
                <a:spcPts val="0"/>
              </a:spcBef>
              <a:spcAft>
                <a:spcPts val="0"/>
              </a:spcAft>
              <a:buClr>
                <a:srgbClr val="000000"/>
              </a:buClr>
              <a:buSzPts val="1100"/>
              <a:buFont typeface="Wingdings 2" panose="05020102010507070707" pitchFamily="18" charset="2"/>
              <a:buChar char=""/>
              <a:tabLst>
                <a:tab pos="1371600" algn="l"/>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Referral methods among partners</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742950" marR="0" lvl="1" indent="-285750" algn="l" defTabSz="914400" rtl="0" eaLnBrk="1" fontAlgn="auto" latinLnBrk="0" hangingPunct="1">
              <a:lnSpc>
                <a:spcPct val="107000"/>
              </a:lnSpc>
              <a:spcBef>
                <a:spcPts val="0"/>
              </a:spcBef>
              <a:spcAft>
                <a:spcPts val="0"/>
              </a:spcAft>
              <a:buClr>
                <a:srgbClr val="000000"/>
              </a:buClr>
              <a:buSzPts val="1100"/>
              <a:buFont typeface="Verdana" panose="020B0604030504040204" pitchFamily="34" charset="0"/>
              <a:buChar char="◦"/>
              <a:tabLst>
                <a:tab pos="914400" algn="l"/>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Participate in the operation of the one-stop delivery system</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742950" marR="0" lvl="1" indent="-285750" algn="l" defTabSz="914400" rtl="0" eaLnBrk="1" fontAlgn="auto" latinLnBrk="0" hangingPunct="1">
              <a:lnSpc>
                <a:spcPct val="107000"/>
              </a:lnSpc>
              <a:spcBef>
                <a:spcPts val="0"/>
              </a:spcBef>
              <a:spcAft>
                <a:spcPts val="0"/>
              </a:spcAft>
              <a:buClr>
                <a:srgbClr val="000000"/>
              </a:buClr>
              <a:buSzPts val="1100"/>
              <a:buFont typeface="Verdana" panose="020B0604030504040204" pitchFamily="34" charset="0"/>
              <a:buChar char="◦"/>
              <a:tabLst>
                <a:tab pos="914400" algn="l"/>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Provide representation on the State and Local Workforce Development Boards</a:t>
            </a:r>
          </a:p>
          <a:p>
            <a:pPr marL="457200" marR="0" lvl="1" indent="0" algn="l" defTabSz="914400" rtl="0" eaLnBrk="1" fontAlgn="auto" latinLnBrk="0" hangingPunct="1">
              <a:lnSpc>
                <a:spcPct val="107000"/>
              </a:lnSpc>
              <a:spcBef>
                <a:spcPts val="0"/>
              </a:spcBef>
              <a:spcAft>
                <a:spcPts val="0"/>
              </a:spcAft>
              <a:buClr>
                <a:srgbClr val="000000"/>
              </a:buClr>
              <a:buSzPts val="1100"/>
              <a:buFont typeface="Verdana" panose="020B0604030504040204" pitchFamily="34" charset="0"/>
              <a:buNone/>
              <a:tabLst>
                <a:tab pos="914400" algn="l"/>
              </a:tabLst>
              <a:defRPr/>
            </a:pPr>
            <a:endPar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1" indent="0" algn="l" defTabSz="914400" rtl="0" eaLnBrk="1" fontAlgn="auto" latinLnBrk="0" hangingPunct="1">
              <a:lnSpc>
                <a:spcPct val="107000"/>
              </a:lnSpc>
              <a:spcBef>
                <a:spcPts val="0"/>
              </a:spcBef>
              <a:spcAft>
                <a:spcPts val="0"/>
              </a:spcAft>
              <a:buClr>
                <a:srgbClr val="000000"/>
              </a:buClr>
              <a:buSzPts val="1100"/>
              <a:buFont typeface="Verdana" panose="020B0604030504040204" pitchFamily="34" charset="0"/>
              <a:buNone/>
              <a:tabLst>
                <a:tab pos="914400" algn="l"/>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4) Develop joint programming which addresses regional/economic needs as identified in the State plan and/or other initiatives of statewide importance.</a:t>
            </a:r>
          </a:p>
          <a:p>
            <a:pPr marL="457200" marR="0" lvl="1" indent="0" algn="l" defTabSz="914400" rtl="0" eaLnBrk="1" fontAlgn="auto" latinLnBrk="0" hangingPunct="1">
              <a:lnSpc>
                <a:spcPct val="107000"/>
              </a:lnSpc>
              <a:spcBef>
                <a:spcPts val="0"/>
              </a:spcBef>
              <a:spcAft>
                <a:spcPts val="0"/>
              </a:spcAft>
              <a:buClr>
                <a:srgbClr val="000000"/>
              </a:buClr>
              <a:buSzPts val="1100"/>
              <a:buFont typeface="Verdana" panose="020B0604030504040204" pitchFamily="34" charset="0"/>
              <a:buNone/>
              <a:tabLst>
                <a:tab pos="914400" algn="l"/>
              </a:tabLst>
              <a:defRPr/>
            </a:pPr>
            <a:endPar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1" indent="0" algn="l" defTabSz="914400" rtl="0" eaLnBrk="1" fontAlgn="auto" latinLnBrk="0" hangingPunct="1">
              <a:lnSpc>
                <a:spcPct val="107000"/>
              </a:lnSpc>
              <a:spcBef>
                <a:spcPts val="0"/>
              </a:spcBef>
              <a:spcAft>
                <a:spcPts val="0"/>
              </a:spcAft>
              <a:buClr>
                <a:srgbClr val="000000"/>
              </a:buClr>
              <a:buSzPts val="1100"/>
              <a:buFont typeface="Verdana" panose="020B0604030504040204" pitchFamily="34" charset="0"/>
              <a:buNone/>
              <a:tabLst>
                <a:tab pos="914400" algn="l"/>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5) Leverage resources across partner organizations for the greater good of those served, in particular, those with barriers to employment </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lvl="1" indent="0" algn="l" rtl="0">
              <a:spcBef>
                <a:spcPts val="0"/>
              </a:spcBef>
              <a:spcAft>
                <a:spcPts val="0"/>
              </a:spcAft>
              <a:buNone/>
            </a:pPr>
            <a:endParaRPr lang="en-US" b="0" i="0" dirty="0" smtClean="0">
              <a:solidFill>
                <a:srgbClr val="333333"/>
              </a:solidFill>
              <a:effectLst/>
              <a:latin typeface="Verdana" panose="020B0604030504040204" pitchFamily="34" charset="0"/>
            </a:endParaRPr>
          </a:p>
        </p:txBody>
      </p:sp>
    </p:spTree>
    <p:extLst>
      <p:ext uri="{BB962C8B-B14F-4D97-AF65-F5344CB8AC3E}">
        <p14:creationId xmlns:p14="http://schemas.microsoft.com/office/powerpoint/2010/main" val="3191151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0a89db416_0_730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0a89db416_0_730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Wyoming’s community colleges are an important partner to Adult Education as it is through their</a:t>
            </a:r>
            <a:r>
              <a:rPr lang="en-US" baseline="0" dirty="0" smtClean="0"/>
              <a:t> academic programs (both credit and non-credit) that AE participants are able to earn industry recognized credentials. The first credentials that an AE participant earns are quite often a ‘stackable’ credential which provides our students with even greater opportunities to advance in their career choices.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In addition, because most of Wyoming’s AE programs are located on community college campuses, there is increased opportunities for AE participants to co-enroll in postsecondary while completing a program of study in Adult Education.</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Also, it is through the community college’s that AE programs are able to offer integrated education and training models.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Some AE providers in Wyoming also offer bridge programming services to college students who need remediation in academic subjects.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55285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0a89db416_0_730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0a89db416_0_730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 Perkins</a:t>
            </a:r>
            <a:r>
              <a:rPr lang="en-US" baseline="0" dirty="0" smtClean="0"/>
              <a:t> V program in Wyoming provides Adult Education programs with an opportunity to partner with CTE programs of study so that eligible adult education participants are able to continue along an identified career track. Many CTE programs of study in Wyoming are located on the community college campuses and Perkins V funding can offer students with financial assistance to help pay for the costs associated with these programs of study.</a:t>
            </a:r>
            <a:endParaRPr dirty="0"/>
          </a:p>
        </p:txBody>
      </p:sp>
    </p:spTree>
    <p:extLst>
      <p:ext uri="{BB962C8B-B14F-4D97-AF65-F5344CB8AC3E}">
        <p14:creationId xmlns:p14="http://schemas.microsoft.com/office/powerpoint/2010/main" val="904462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0a89db416_0_730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0a89db416_0_730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In</a:t>
            </a:r>
            <a:r>
              <a:rPr lang="en-US" baseline="0" dirty="0" smtClean="0"/>
              <a:t> addition to the services provided by the WIOA core partners, community service providers offer a wealth of programs and services that can help the adult education student.</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Adult Education students often face a great number</a:t>
            </a:r>
            <a:r>
              <a:rPr lang="en-US" baseline="0" dirty="0" smtClean="0"/>
              <a:t> of impediments to being able to successfully complete a program of study. It is for this reason that the services provided by other community service providers can be a vital partnership to develop. For instance, students who need glasses can be referred to the local Lions club who will help provide the funding for the student to get glasses. Students facing economic hardships can be referred to the Department of Family Services for food stamps and other services so that they needn’t worry about these types of things and can focus on their own career advancement opportunities.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Throughout the State there are local, regional, as well as Statewide service providers that AE centers are encouraged to partner with an make referrals to. Local AE programs should have a comprehensive list of local service providers available to all AE staff so that student’s needs and barriers can be identified and overcome.</a:t>
            </a:r>
            <a:endParaRPr dirty="0"/>
          </a:p>
        </p:txBody>
      </p:sp>
    </p:spTree>
    <p:extLst>
      <p:ext uri="{BB962C8B-B14F-4D97-AF65-F5344CB8AC3E}">
        <p14:creationId xmlns:p14="http://schemas.microsoft.com/office/powerpoint/2010/main" val="2466214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0a89db416_0_730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0a89db416_0_730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By working together,</a:t>
            </a:r>
            <a:r>
              <a:rPr lang="en-US" baseline="0" dirty="0" smtClean="0"/>
              <a:t> the WIOA core partners are able to extend multiple opportunities to students. In fact, WIOA legislation mandates that Adult Education, Workforce Service and Vocational Rehabilitation work together as core partners to provide services to qualified individuals. The legislation further requires that any and all areas of overlapping services be identified and eliminated.</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In 2017, the State began the process of implementing a joint intake process for the core partners by implementing a referral system through </a:t>
            </a:r>
            <a:r>
              <a:rPr lang="en-US" baseline="0" dirty="0" err="1" smtClean="0"/>
              <a:t>CommunityPro</a:t>
            </a:r>
            <a:r>
              <a:rPr lang="en-US" baseline="0" dirty="0" smtClean="0"/>
              <a:t>. Unfortunately, due to a lack of funding this effort fell by the wayside. Today, state leaders continue to work together and brainstorm ways in which the core partners can have a common intake that works well. This is still a work in progress!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Joint programming efforts between the core partners have lead to the implementation (in some areas) of youth Adult Education programs entitled LYFE, SCOPE, BOOST, and ASPRYE. Because these types of programs are typically only available in areas of the State where we have larger populations/enrollments, programs have worked with DWS to create what is known as incentive programs. Incentive programs often pay stipends for students to attend classes and for reaching specific goals/benchmarks in the program of study.  These youth and/or incentive programs are for qualified, out of school youth, between the ages of 16-24 who are in need of an HSEC. In order to qualify for these types of programs, students must be co-enrolled with DWS and with AE.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Another WIOA  requirement for Adult Education is that we develop and run IET programs. Due to limited funding these are not fully developed throughout the State. However, directors are encouraged to work with other stakeholders, beyond the core partners, to find funding to develop and run these types of programs.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Partnering with DWS provides the local program with a wealth of opportunities for co-enrollments where qualified individuals can seek career counseling, job readiness skill development, financial and digital literacy skill development, work experience placements, etc.</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The Rapid Response program is relatively new to Adult Education. It is joint effort to provide assistance to individuals facing a loss of job in the State. Local AE programs, along with other core partners and other stakeholders meet with these individuals to explain the services available to them as they transition out of one job and into another and/or into a new </a:t>
            </a:r>
            <a:r>
              <a:rPr lang="en-US" baseline="0" smtClean="0"/>
              <a:t>training opportunity.</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New directors are encouraged to reach out to the local core partners to discuss these types of programs for your area.</a:t>
            </a:r>
            <a:endParaRPr dirty="0"/>
          </a:p>
        </p:txBody>
      </p:sp>
    </p:spTree>
    <p:extLst>
      <p:ext uri="{BB962C8B-B14F-4D97-AF65-F5344CB8AC3E}">
        <p14:creationId xmlns:p14="http://schemas.microsoft.com/office/powerpoint/2010/main" val="3333201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0a89db416_0_7314: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70a89db416_0_7314: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2979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633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WIOA</a:t>
            </a:r>
            <a:r>
              <a:rPr lang="en-US" baseline="0" dirty="0" smtClean="0"/>
              <a:t> provides a great amount of information on the importance of partnerships and how responsibility is to be delegated at multiple levels. Congress allocates funds for Adult Education to the U.S. </a:t>
            </a:r>
            <a:r>
              <a:rPr lang="en-US" baseline="0" dirty="0" err="1" smtClean="0"/>
              <a:t>Dept</a:t>
            </a:r>
            <a:r>
              <a:rPr lang="en-US" baseline="0" dirty="0" smtClean="0"/>
              <a:t> of Education: OCTAE, which in turn disburses to the States.</a:t>
            </a:r>
          </a:p>
          <a:p>
            <a:pPr marL="158750" indent="0">
              <a:buNone/>
            </a:pPr>
            <a:endParaRPr lang="en-US" baseline="0" dirty="0" smtClean="0"/>
          </a:p>
          <a:p>
            <a:pPr marL="158750" indent="0">
              <a:buNone/>
            </a:pPr>
            <a:r>
              <a:rPr lang="en-US" baseline="0" dirty="0" smtClean="0"/>
              <a:t>Passing through the Governor’s office, AE funds are allocated by the State Educational Agency (SEA) to support local training. The State Workforce Investment Board (WIB) for Wyoming is the Wyoming Workforce Development Council. </a:t>
            </a:r>
            <a:r>
              <a:rPr lang="en-US" b="0" i="0" dirty="0" smtClean="0">
                <a:solidFill>
                  <a:srgbClr val="666666"/>
                </a:solidFill>
                <a:effectLst/>
                <a:latin typeface="arial" panose="020B0604020202020204" pitchFamily="34" charset="0"/>
              </a:rPr>
              <a:t>Under WIOA, each state has Workforce Development Boards charged with directing federal, state and local funding to workforce development programs. Workforce Development Boards also oversee the workforce centers, where job seekers can get employment information, find out about career development training opportunities and connect to various programs in their area. Wyoming has one state-level Workforce Development Board which advises the Wyoming Department of Workforce Services and its 20 full-service Workforce Centers in the State. In Wyoming, this board is called the Wyoming Workforce Development Council (WWDC) and serves in the capacity as “Local Board(s)” as well. The SEA for AE in Wyoming, the WY Community College Commission, is</a:t>
            </a:r>
            <a:r>
              <a:rPr lang="en-US" b="0" i="0" baseline="0" dirty="0" smtClean="0">
                <a:solidFill>
                  <a:srgbClr val="666666"/>
                </a:solidFill>
                <a:effectLst/>
                <a:latin typeface="arial" panose="020B0604020202020204" pitchFamily="34" charset="0"/>
              </a:rPr>
              <a:t> required to make periodic progress reports to the State WIB on such topics as performance, integrated programs between the core partners, and other topics.</a:t>
            </a:r>
          </a:p>
          <a:p>
            <a:pPr marL="158750" indent="0">
              <a:buNone/>
            </a:pPr>
            <a:endParaRPr lang="en-US" b="0" i="0" baseline="0" dirty="0" smtClean="0">
              <a:solidFill>
                <a:srgbClr val="666666"/>
              </a:solidFill>
              <a:effectLst/>
              <a:latin typeface="arial" panose="020B0604020202020204" pitchFamily="34" charset="0"/>
            </a:endParaRPr>
          </a:p>
          <a:p>
            <a:pPr marL="158750" indent="0">
              <a:buNone/>
            </a:pPr>
            <a:r>
              <a:rPr lang="en-US" b="0" i="0" baseline="0" dirty="0" smtClean="0">
                <a:solidFill>
                  <a:srgbClr val="666666"/>
                </a:solidFill>
                <a:effectLst/>
                <a:latin typeface="arial" panose="020B0604020202020204" pitchFamily="34" charset="0"/>
              </a:rPr>
              <a:t>Funding for AE programs in Wyoming is allocated from both federal and state funds and through a funding formula is disseminated to providers in the State for allowable adult education activities. Funding is made available through grant applications which are typically 3-5 year renewable applications that pass through the SEA.</a:t>
            </a:r>
            <a:endParaRPr lang="en-US" baseline="0" dirty="0" smtClean="0"/>
          </a:p>
          <a:p>
            <a:pPr marL="158750" indent="0">
              <a:buNone/>
            </a:pPr>
            <a:endParaRPr lang="en-US" dirty="0"/>
          </a:p>
        </p:txBody>
      </p:sp>
    </p:spTree>
    <p:extLst>
      <p:ext uri="{BB962C8B-B14F-4D97-AF65-F5344CB8AC3E}">
        <p14:creationId xmlns:p14="http://schemas.microsoft.com/office/powerpoint/2010/main" val="812916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0a89db416_0_730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0a89db416_0_730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Wyoming is considered a ‘single’ area state which means we have ‘one’ state workforce board governing</a:t>
            </a:r>
            <a:r>
              <a:rPr lang="en-US" baseline="0" dirty="0" smtClean="0"/>
              <a:t> the entire state. </a:t>
            </a:r>
            <a:endParaRPr lang="en-US" b="0" i="0" dirty="0" smtClean="0">
              <a:solidFill>
                <a:srgbClr val="333333"/>
              </a:solidFill>
              <a:effectLst/>
              <a:latin typeface="Verdana" panose="020B0604030504040204" pitchFamily="34" charset="0"/>
            </a:endParaRPr>
          </a:p>
        </p:txBody>
      </p:sp>
    </p:spTree>
    <p:extLst>
      <p:ext uri="{BB962C8B-B14F-4D97-AF65-F5344CB8AC3E}">
        <p14:creationId xmlns:p14="http://schemas.microsoft.com/office/powerpoint/2010/main" val="2268553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0a89db416_0_730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0a89db416_0_730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Wyoming is considered a ‘single’ area state which means we have ‘one’ state workforce board governing</a:t>
            </a:r>
            <a:r>
              <a:rPr lang="en-US" baseline="0" dirty="0" smtClean="0"/>
              <a:t> the entire state. The Wyoming Workforce Development Council, the State Workforce Investment Board (WIB), has many functions under WIOA.  Some of these functions include: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1.  the council is responsible for the development and submission of the Unified State Plan. This plan is developed in conjunction with all WIOA core partners and must be approved by the WIB before it is submitted to the Governor and the federal government.</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2. to conduct workforce research and regional labor market analysis.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3. lead efforts to engage with a diverse range of employers and other entities in the state.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4. lead efforts to develop a career pathways system for the state.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5. lead efforts to identify &amp; promote promising and proven strategies and initiatives for meeting the needs of employers, workers, job seekers, and identify and disseminate information on proven and promising practices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6. develop strategies of using technology to maximize the accessibility &amp; effectiveness of the workforce development system for employers, workers and job seekers</a:t>
            </a:r>
          </a:p>
          <a:p>
            <a:pPr marL="0" lvl="0" indent="0" algn="l" rtl="0">
              <a:spcBef>
                <a:spcPts val="0"/>
              </a:spcBef>
              <a:spcAft>
                <a:spcPts val="0"/>
              </a:spcAft>
              <a:buNone/>
            </a:pPr>
            <a:endParaRPr lang="en-US" baseline="0" dirty="0" smtClean="0"/>
          </a:p>
          <a:p>
            <a:pPr marL="228600" lvl="0" indent="-228600" algn="l" rtl="0">
              <a:spcBef>
                <a:spcPts val="0"/>
              </a:spcBef>
              <a:spcAft>
                <a:spcPts val="0"/>
              </a:spcAft>
              <a:buAutoNum type="arabicPeriod" startAt="7"/>
            </a:pPr>
            <a:r>
              <a:rPr lang="en-US" baseline="0" dirty="0" smtClean="0"/>
              <a:t>in partnership with the chief elected official for Wyoming: </a:t>
            </a:r>
          </a:p>
          <a:p>
            <a:pPr marL="0" lvl="0" indent="0" algn="l" rtl="0">
              <a:spcBef>
                <a:spcPts val="0"/>
              </a:spcBef>
              <a:spcAft>
                <a:spcPts val="0"/>
              </a:spcAft>
              <a:buNone/>
            </a:pPr>
            <a:r>
              <a:rPr lang="en-US" baseline="0" dirty="0" smtClean="0"/>
              <a:t>	7a. Conduct oversight of youth workforce investment activities (authorized under WIOA Sec. 129(c), adult 	&amp; dislocated worker employment and training activities under WIOA </a:t>
            </a:r>
            <a:r>
              <a:rPr lang="en-US" baseline="0" dirty="0" err="1" smtClean="0"/>
              <a:t>sec.s</a:t>
            </a:r>
            <a:r>
              <a:rPr lang="en-US" baseline="0" dirty="0" smtClean="0"/>
              <a:t> 134 (c) (d), and the entire one-	stop delivery system for the state. </a:t>
            </a:r>
          </a:p>
          <a:p>
            <a:pPr marL="0" lvl="0" indent="0" algn="l" rtl="0">
              <a:spcBef>
                <a:spcPts val="0"/>
              </a:spcBef>
              <a:spcAft>
                <a:spcPts val="0"/>
              </a:spcAft>
              <a:buNone/>
            </a:pPr>
            <a:r>
              <a:rPr lang="en-US" baseline="0" dirty="0" smtClean="0"/>
              <a:t>	7b. </a:t>
            </a:r>
            <a:r>
              <a:rPr lang="en-US" b="0" i="0" dirty="0" smtClean="0">
                <a:solidFill>
                  <a:srgbClr val="333333"/>
                </a:solidFill>
                <a:effectLst/>
                <a:latin typeface="Verdana" panose="020B0604030504040204" pitchFamily="34" charset="0"/>
              </a:rPr>
              <a:t> Ensure the appropriate use and management of the funds provided under </a:t>
            </a:r>
            <a:r>
              <a:rPr lang="en-US" b="0" i="0" u="none" strike="noStrike" dirty="0" smtClean="0">
                <a:solidFill>
                  <a:srgbClr val="0068AC"/>
                </a:solidFill>
                <a:effectLst/>
                <a:latin typeface="Verdana" panose="020B0604030504040204" pitchFamily="34" charset="0"/>
                <a:hlinkClick r:id="rId3"/>
              </a:rPr>
              <a:t>WIOA</a:t>
            </a:r>
            <a:r>
              <a:rPr lang="en-US" b="0" i="0" dirty="0" smtClean="0">
                <a:solidFill>
                  <a:srgbClr val="333333"/>
                </a:solidFill>
                <a:effectLst/>
                <a:latin typeface="Verdana" panose="020B0604030504040204" pitchFamily="34" charset="0"/>
              </a:rPr>
              <a:t> subtitle B for the 	youth, adult, and dislocated worker activities and </a:t>
            </a:r>
            <a:r>
              <a:rPr lang="en-US" b="0" i="0" u="none" strike="noStrike" dirty="0" smtClean="0">
                <a:solidFill>
                  <a:srgbClr val="0068AC"/>
                </a:solidFill>
                <a:effectLst/>
                <a:latin typeface="Verdana" panose="020B0604030504040204" pitchFamily="34" charset="0"/>
                <a:hlinkClick r:id="rId4"/>
              </a:rPr>
              <a:t>one-stop delivery system</a:t>
            </a:r>
            <a:r>
              <a:rPr lang="en-US" b="0" i="0" dirty="0" smtClean="0">
                <a:solidFill>
                  <a:srgbClr val="333333"/>
                </a:solidFill>
                <a:effectLst/>
                <a:latin typeface="Verdana" panose="020B0604030504040204" pitchFamily="34" charset="0"/>
              </a:rPr>
              <a:t> in the local area</a:t>
            </a:r>
            <a:r>
              <a:rPr lang="en-US" b="0" i="0" baseline="0" dirty="0">
                <a:solidFill>
                  <a:srgbClr val="000000"/>
                </a:solidFill>
                <a:effectLst/>
                <a:latin typeface="Arial"/>
              </a:rPr>
              <a:t> </a:t>
            </a:r>
            <a:r>
              <a:rPr lang="en-US" b="0" i="0" baseline="0" dirty="0" smtClean="0">
                <a:solidFill>
                  <a:srgbClr val="000000"/>
                </a:solidFill>
                <a:effectLst/>
                <a:latin typeface="Arial"/>
              </a:rPr>
              <a:t>and </a:t>
            </a:r>
          </a:p>
          <a:p>
            <a:pPr marL="0" lvl="0" indent="0" algn="l" rtl="0">
              <a:spcBef>
                <a:spcPts val="0"/>
              </a:spcBef>
              <a:spcAft>
                <a:spcPts val="0"/>
              </a:spcAft>
              <a:buNone/>
            </a:pPr>
            <a:r>
              <a:rPr lang="en-US" b="0" i="0" baseline="0" dirty="0" smtClean="0">
                <a:solidFill>
                  <a:srgbClr val="000000"/>
                </a:solidFill>
                <a:effectLst/>
                <a:latin typeface="Arial"/>
              </a:rPr>
              <a:t>	7c. </a:t>
            </a:r>
            <a:r>
              <a:rPr lang="en-US" b="0" i="0" dirty="0" smtClean="0">
                <a:solidFill>
                  <a:srgbClr val="333333"/>
                </a:solidFill>
                <a:effectLst/>
                <a:latin typeface="Verdana" panose="020B0604030504040204" pitchFamily="34" charset="0"/>
              </a:rPr>
              <a:t>Ensure the appropriate use management, and investment of funds to maximize performance 	outcomes under </a:t>
            </a:r>
            <a:r>
              <a:rPr lang="en-US" b="0" i="0" u="none" strike="noStrike" dirty="0" smtClean="0">
                <a:solidFill>
                  <a:srgbClr val="0068AC"/>
                </a:solidFill>
                <a:effectLst/>
                <a:latin typeface="Verdana" panose="020B0604030504040204" pitchFamily="34" charset="0"/>
                <a:hlinkClick r:id="rId3"/>
              </a:rPr>
              <a:t>WIOA</a:t>
            </a:r>
            <a:r>
              <a:rPr lang="en-US" b="0" i="0" dirty="0" smtClean="0">
                <a:solidFill>
                  <a:srgbClr val="333333"/>
                </a:solidFill>
                <a:effectLst/>
                <a:latin typeface="Verdana" panose="020B0604030504040204" pitchFamily="34" charset="0"/>
              </a:rPr>
              <a:t> sec. 116</a:t>
            </a:r>
          </a:p>
          <a:p>
            <a:pPr marL="228600" lvl="0" indent="-228600" algn="l" rtl="0">
              <a:spcBef>
                <a:spcPts val="0"/>
              </a:spcBef>
              <a:spcAft>
                <a:spcPts val="0"/>
              </a:spcAft>
              <a:buAutoNum type="arabicPeriod" startAt="7"/>
            </a:pPr>
            <a:endParaRPr lang="en-US" b="0" i="0" dirty="0" smtClean="0">
              <a:solidFill>
                <a:srgbClr val="333333"/>
              </a:solidFill>
              <a:effectLst/>
              <a:latin typeface="Verdana" panose="020B0604030504040204" pitchFamily="34" charset="0"/>
            </a:endParaRPr>
          </a:p>
          <a:p>
            <a:pPr marL="0" lvl="0" indent="0" algn="l" rtl="0">
              <a:spcBef>
                <a:spcPts val="0"/>
              </a:spcBef>
              <a:spcAft>
                <a:spcPts val="0"/>
              </a:spcAft>
              <a:buNone/>
            </a:pPr>
            <a:r>
              <a:rPr lang="en-US" b="0" i="0" dirty="0" smtClean="0">
                <a:solidFill>
                  <a:srgbClr val="333333"/>
                </a:solidFill>
                <a:effectLst/>
                <a:latin typeface="Verdana" panose="020B0604030504040204" pitchFamily="34" charset="0"/>
              </a:rPr>
              <a:t>8.</a:t>
            </a:r>
            <a:r>
              <a:rPr lang="en-US" b="0" i="0" baseline="0" dirty="0" smtClean="0">
                <a:solidFill>
                  <a:srgbClr val="333333"/>
                </a:solidFill>
                <a:effectLst/>
                <a:latin typeface="Verdana" panose="020B0604030504040204" pitchFamily="34" charset="0"/>
              </a:rPr>
              <a:t>   </a:t>
            </a:r>
            <a:r>
              <a:rPr lang="en-US" b="0" i="0" dirty="0" smtClean="0">
                <a:solidFill>
                  <a:srgbClr val="333333"/>
                </a:solidFill>
                <a:effectLst/>
                <a:latin typeface="Verdana" panose="020B0604030504040204" pitchFamily="34" charset="0"/>
              </a:rPr>
              <a:t>Negotiate and reach agreement on local performance indicators with the chief elected official and the </a:t>
            </a:r>
            <a:r>
              <a:rPr lang="en-US" b="0" i="0" u="none" strike="noStrike" dirty="0" smtClean="0">
                <a:solidFill>
                  <a:srgbClr val="0068AC"/>
                </a:solidFill>
                <a:effectLst/>
                <a:latin typeface="Verdana" panose="020B0604030504040204" pitchFamily="34" charset="0"/>
                <a:hlinkClick r:id="rId5"/>
              </a:rPr>
              <a:t>Governor</a:t>
            </a:r>
            <a:endParaRPr lang="en-US" b="0" i="0" u="none" strike="noStrike" dirty="0" smtClean="0">
              <a:solidFill>
                <a:srgbClr val="0068AC"/>
              </a:solidFill>
              <a:effectLst/>
              <a:latin typeface="Verdana" panose="020B0604030504040204" pitchFamily="34" charset="0"/>
            </a:endParaRPr>
          </a:p>
          <a:p>
            <a:pPr marL="228600" lvl="0" indent="-228600" algn="l" rtl="0">
              <a:spcBef>
                <a:spcPts val="0"/>
              </a:spcBef>
              <a:spcAft>
                <a:spcPts val="0"/>
              </a:spcAft>
              <a:buAutoNum type="arabicPeriod" startAt="7"/>
            </a:pPr>
            <a:endParaRPr lang="en-US" b="0" i="0" u="none" strike="noStrike" dirty="0" smtClean="0">
              <a:solidFill>
                <a:srgbClr val="0068AC"/>
              </a:solidFill>
              <a:effectLst/>
              <a:latin typeface="Verdana" panose="020B0604030504040204" pitchFamily="34" charset="0"/>
            </a:endParaRPr>
          </a:p>
          <a:p>
            <a:pPr marL="228600" lvl="0" indent="-228600" algn="l" rtl="0">
              <a:spcBef>
                <a:spcPts val="0"/>
              </a:spcBef>
              <a:spcAft>
                <a:spcPts val="0"/>
              </a:spcAft>
              <a:buFont typeface="+mj-lt"/>
              <a:buAutoNum type="arabicPeriod" startAt="9"/>
            </a:pPr>
            <a:r>
              <a:rPr lang="en-US" b="0" i="0" dirty="0" smtClean="0">
                <a:solidFill>
                  <a:srgbClr val="333333"/>
                </a:solidFill>
                <a:effectLst/>
                <a:latin typeface="Verdana" panose="020B0604030504040204" pitchFamily="34" charset="0"/>
              </a:rPr>
              <a:t>Negotiate with CEO and required partners on the methods for funding the infrastructure costs of </a:t>
            </a:r>
            <a:r>
              <a:rPr lang="en-US" b="0" i="0" u="none" strike="noStrike" dirty="0" smtClean="0">
                <a:solidFill>
                  <a:srgbClr val="0068AC"/>
                </a:solidFill>
                <a:effectLst/>
                <a:latin typeface="Verdana" panose="020B0604030504040204" pitchFamily="34" charset="0"/>
                <a:hlinkClick r:id="rId6"/>
              </a:rPr>
              <a:t>one-stop centers</a:t>
            </a:r>
            <a:r>
              <a:rPr lang="en-US" b="0" i="0" dirty="0" smtClean="0">
                <a:solidFill>
                  <a:srgbClr val="333333"/>
                </a:solidFill>
                <a:effectLst/>
                <a:latin typeface="Verdana" panose="020B0604030504040204" pitchFamily="34" charset="0"/>
              </a:rPr>
              <a:t> in the local area in accordance with </a:t>
            </a:r>
            <a:r>
              <a:rPr lang="en-US" b="0" i="0" u="none" strike="noStrike" dirty="0" smtClean="0">
                <a:solidFill>
                  <a:srgbClr val="0068AC"/>
                </a:solidFill>
                <a:effectLst/>
                <a:latin typeface="Verdana" panose="020B0604030504040204" pitchFamily="34" charset="0"/>
                <a:hlinkClick r:id="rId7"/>
              </a:rPr>
              <a:t>§ 678.715</a:t>
            </a:r>
            <a:r>
              <a:rPr lang="en-US" b="0" i="0" dirty="0" smtClean="0">
                <a:solidFill>
                  <a:srgbClr val="333333"/>
                </a:solidFill>
                <a:effectLst/>
                <a:latin typeface="Verdana" panose="020B0604030504040204" pitchFamily="34" charset="0"/>
              </a:rPr>
              <a:t> of this chapter or must notify the </a:t>
            </a:r>
            <a:r>
              <a:rPr lang="en-US" b="0" i="0" u="none" strike="noStrike" dirty="0" smtClean="0">
                <a:solidFill>
                  <a:srgbClr val="0068AC"/>
                </a:solidFill>
                <a:effectLst/>
                <a:latin typeface="Verdana" panose="020B0604030504040204" pitchFamily="34" charset="0"/>
                <a:hlinkClick r:id="rId5"/>
              </a:rPr>
              <a:t>Governor</a:t>
            </a:r>
            <a:r>
              <a:rPr lang="en-US" b="0" i="0" dirty="0" smtClean="0">
                <a:solidFill>
                  <a:srgbClr val="333333"/>
                </a:solidFill>
                <a:effectLst/>
                <a:latin typeface="Verdana" panose="020B0604030504040204" pitchFamily="34" charset="0"/>
              </a:rPr>
              <a:t> if they fail to reach agreement at the local level and will use a </a:t>
            </a:r>
            <a:r>
              <a:rPr lang="en-US" b="0" i="0" u="none" strike="noStrike" dirty="0" smtClean="0">
                <a:solidFill>
                  <a:srgbClr val="0068AC"/>
                </a:solidFill>
                <a:effectLst/>
                <a:latin typeface="Verdana" panose="020B0604030504040204" pitchFamily="34" charset="0"/>
                <a:hlinkClick r:id="rId8"/>
              </a:rPr>
              <a:t>State</a:t>
            </a:r>
            <a:r>
              <a:rPr lang="en-US" b="0" i="0" dirty="0" smtClean="0">
                <a:solidFill>
                  <a:srgbClr val="333333"/>
                </a:solidFill>
                <a:effectLst/>
                <a:latin typeface="Verdana" panose="020B0604030504040204" pitchFamily="34" charset="0"/>
              </a:rPr>
              <a:t> infrastructure funding mechanism</a:t>
            </a:r>
          </a:p>
          <a:p>
            <a:pPr marL="228600" lvl="0" indent="-228600" algn="l" rtl="0">
              <a:spcBef>
                <a:spcPts val="0"/>
              </a:spcBef>
              <a:spcAft>
                <a:spcPts val="0"/>
              </a:spcAft>
              <a:buAutoNum type="arabicPeriod" startAt="9"/>
            </a:pPr>
            <a:endParaRPr lang="en-US" b="0" i="0" dirty="0" smtClean="0">
              <a:solidFill>
                <a:srgbClr val="333333"/>
              </a:solidFill>
              <a:effectLst/>
              <a:latin typeface="Verdana" panose="020B0604030504040204" pitchFamily="34" charset="0"/>
            </a:endParaRPr>
          </a:p>
          <a:p>
            <a:pPr marL="228600" lvl="0" indent="-228600" algn="l" rtl="0">
              <a:spcBef>
                <a:spcPts val="0"/>
              </a:spcBef>
              <a:spcAft>
                <a:spcPts val="0"/>
              </a:spcAft>
              <a:buAutoNum type="arabicPeriod" startAt="9"/>
            </a:pPr>
            <a:r>
              <a:rPr lang="en-US" b="0" i="0" dirty="0" smtClean="0">
                <a:solidFill>
                  <a:srgbClr val="333333"/>
                </a:solidFill>
                <a:effectLst/>
                <a:latin typeface="Verdana" panose="020B0604030504040204" pitchFamily="34" charset="0"/>
              </a:rPr>
              <a:t>Select the following providers in the local area, and where appropriate terminate such providers in accordance with </a:t>
            </a:r>
            <a:r>
              <a:rPr lang="en-US" b="0" i="0" u="none" strike="noStrike" dirty="0" smtClean="0">
                <a:solidFill>
                  <a:srgbClr val="8B0000"/>
                </a:solidFill>
                <a:effectLst/>
                <a:latin typeface="Verdana" panose="020B0604030504040204" pitchFamily="34" charset="0"/>
                <a:hlinkClick r:id="rId9"/>
              </a:rPr>
              <a:t>2 CFR part 200</a:t>
            </a:r>
            <a:r>
              <a:rPr lang="en-US" b="0" i="0" dirty="0" smtClean="0">
                <a:solidFill>
                  <a:srgbClr val="333333"/>
                </a:solidFill>
                <a:effectLst/>
                <a:latin typeface="Verdana" panose="020B0604030504040204" pitchFamily="34" charset="0"/>
              </a:rPr>
              <a:t>: </a:t>
            </a:r>
          </a:p>
          <a:p>
            <a:pPr marL="0" lvl="0" indent="0" algn="l" rtl="0">
              <a:spcBef>
                <a:spcPts val="0"/>
              </a:spcBef>
              <a:spcAft>
                <a:spcPts val="0"/>
              </a:spcAft>
              <a:buNone/>
            </a:pPr>
            <a:r>
              <a:rPr lang="en-US" b="0" i="0" dirty="0" smtClean="0">
                <a:solidFill>
                  <a:srgbClr val="333333"/>
                </a:solidFill>
                <a:effectLst/>
                <a:latin typeface="Verdana" panose="020B0604030504040204" pitchFamily="34" charset="0"/>
              </a:rPr>
              <a:t>	10a. Providers of youth </a:t>
            </a:r>
            <a:r>
              <a:rPr lang="en-US" b="0" i="0" u="none" strike="noStrike" dirty="0" smtClean="0">
                <a:solidFill>
                  <a:srgbClr val="0068AC"/>
                </a:solidFill>
                <a:effectLst/>
                <a:latin typeface="Verdana" panose="020B0604030504040204" pitchFamily="34" charset="0"/>
                <a:hlinkClick r:id="rId10"/>
              </a:rPr>
              <a:t>workforce investment activities</a:t>
            </a:r>
            <a:r>
              <a:rPr lang="en-US" b="0" i="0" dirty="0" smtClean="0">
                <a:solidFill>
                  <a:srgbClr val="333333"/>
                </a:solidFill>
                <a:effectLst/>
                <a:latin typeface="Verdana" panose="020B0604030504040204" pitchFamily="34" charset="0"/>
              </a:rPr>
              <a:t> through competitive </a:t>
            </a:r>
            <a:r>
              <a:rPr lang="en-US" b="0" i="0" u="none" strike="noStrike" dirty="0" smtClean="0">
                <a:solidFill>
                  <a:srgbClr val="0068AC"/>
                </a:solidFill>
                <a:effectLst/>
                <a:latin typeface="Verdana" panose="020B0604030504040204" pitchFamily="34" charset="0"/>
                <a:hlinkClick r:id="rId11"/>
              </a:rPr>
              <a:t>grants</a:t>
            </a:r>
            <a:r>
              <a:rPr lang="en-US" b="0" i="0" dirty="0" smtClean="0">
                <a:solidFill>
                  <a:srgbClr val="333333"/>
                </a:solidFill>
                <a:effectLst/>
                <a:latin typeface="Verdana" panose="020B0604030504040204" pitchFamily="34" charset="0"/>
              </a:rPr>
              <a:t> or </a:t>
            </a:r>
            <a:r>
              <a:rPr lang="en-US" b="0" i="0" u="none" strike="noStrike" dirty="0" smtClean="0">
                <a:solidFill>
                  <a:srgbClr val="0068AC"/>
                </a:solidFill>
                <a:effectLst/>
                <a:latin typeface="Verdana" panose="020B0604030504040204" pitchFamily="34" charset="0"/>
                <a:hlinkClick r:id="rId12"/>
              </a:rPr>
              <a:t>contracts</a:t>
            </a:r>
            <a:r>
              <a:rPr lang="en-US" b="0" i="0" dirty="0" smtClean="0">
                <a:solidFill>
                  <a:srgbClr val="333333"/>
                </a:solidFill>
                <a:effectLst/>
                <a:latin typeface="Verdana" panose="020B0604030504040204" pitchFamily="34" charset="0"/>
              </a:rPr>
              <a:t> based on 	the recommendations of the youth standing committee (if such a committee is established); however, if 	the </a:t>
            </a:r>
            <a:r>
              <a:rPr lang="en-US" b="0" i="0" u="none" strike="noStrike" dirty="0" smtClean="0">
                <a:solidFill>
                  <a:srgbClr val="0068AC"/>
                </a:solidFill>
                <a:effectLst/>
                <a:latin typeface="Verdana" panose="020B0604030504040204" pitchFamily="34" charset="0"/>
                <a:hlinkClick r:id="rId13"/>
              </a:rPr>
              <a:t>Local WDB</a:t>
            </a:r>
            <a:r>
              <a:rPr lang="en-US" b="0" i="0" dirty="0" smtClean="0">
                <a:solidFill>
                  <a:srgbClr val="333333"/>
                </a:solidFill>
                <a:effectLst/>
                <a:latin typeface="Verdana" panose="020B0604030504040204" pitchFamily="34" charset="0"/>
              </a:rPr>
              <a:t> determines there is an insufficient number of eligible training providers in a local area, 	the </a:t>
            </a:r>
            <a:r>
              <a:rPr lang="en-US" b="0" i="0" u="none" strike="noStrike" dirty="0" smtClean="0">
                <a:solidFill>
                  <a:srgbClr val="0068AC"/>
                </a:solidFill>
                <a:effectLst/>
                <a:latin typeface="Verdana" panose="020B0604030504040204" pitchFamily="34" charset="0"/>
                <a:hlinkClick r:id="rId13"/>
              </a:rPr>
              <a:t>Local WDB</a:t>
            </a:r>
            <a:r>
              <a:rPr lang="en-US" b="0" i="0" dirty="0" smtClean="0">
                <a:solidFill>
                  <a:srgbClr val="333333"/>
                </a:solidFill>
                <a:effectLst/>
                <a:latin typeface="Verdana" panose="020B0604030504040204" pitchFamily="34" charset="0"/>
              </a:rPr>
              <a:t> may award </a:t>
            </a:r>
            <a:r>
              <a:rPr lang="en-US" b="0" i="0" u="none" strike="noStrike" dirty="0" smtClean="0">
                <a:solidFill>
                  <a:srgbClr val="0068AC"/>
                </a:solidFill>
                <a:effectLst/>
                <a:latin typeface="Verdana" panose="020B0604030504040204" pitchFamily="34" charset="0"/>
                <a:hlinkClick r:id="rId12"/>
              </a:rPr>
              <a:t>contracts</a:t>
            </a:r>
            <a:r>
              <a:rPr lang="en-US" b="0" i="0" dirty="0" smtClean="0">
                <a:solidFill>
                  <a:srgbClr val="333333"/>
                </a:solidFill>
                <a:effectLst/>
                <a:latin typeface="Verdana" panose="020B0604030504040204" pitchFamily="34" charset="0"/>
              </a:rPr>
              <a:t> on a sole-source basis as per the provisions at </a:t>
            </a:r>
            <a:r>
              <a:rPr lang="en-US" b="0" i="0" u="none" strike="noStrike" dirty="0" smtClean="0">
                <a:solidFill>
                  <a:srgbClr val="0068AC"/>
                </a:solidFill>
                <a:effectLst/>
                <a:latin typeface="Verdana" panose="020B0604030504040204" pitchFamily="34" charset="0"/>
                <a:hlinkClick r:id="rId3"/>
              </a:rPr>
              <a:t>WIOA</a:t>
            </a:r>
            <a:r>
              <a:rPr lang="en-US" b="0" i="0" dirty="0" smtClean="0">
                <a:solidFill>
                  <a:srgbClr val="333333"/>
                </a:solidFill>
                <a:effectLst/>
                <a:latin typeface="Verdana" panose="020B0604030504040204" pitchFamily="34" charset="0"/>
              </a:rPr>
              <a:t> sec. 123(b); 	</a:t>
            </a:r>
          </a:p>
          <a:p>
            <a:pPr marL="0" lvl="0" indent="0" algn="l" rtl="0">
              <a:spcBef>
                <a:spcPts val="0"/>
              </a:spcBef>
              <a:spcAft>
                <a:spcPts val="0"/>
              </a:spcAft>
              <a:buNone/>
            </a:pPr>
            <a:r>
              <a:rPr lang="en-US" b="0" i="0" dirty="0" smtClean="0">
                <a:solidFill>
                  <a:srgbClr val="333333"/>
                </a:solidFill>
                <a:effectLst/>
                <a:latin typeface="Verdana" panose="020B0604030504040204" pitchFamily="34" charset="0"/>
              </a:rPr>
              <a:t>	10b. Providers of </a:t>
            </a:r>
            <a:r>
              <a:rPr lang="en-US" b="0" i="0" u="none" strike="noStrike" dirty="0" smtClean="0">
                <a:solidFill>
                  <a:srgbClr val="0068AC"/>
                </a:solidFill>
                <a:effectLst/>
                <a:latin typeface="Verdana" panose="020B0604030504040204" pitchFamily="34" charset="0"/>
                <a:hlinkClick r:id="rId14"/>
              </a:rPr>
              <a:t>training services</a:t>
            </a:r>
            <a:r>
              <a:rPr lang="en-US" b="0" i="0" dirty="0" smtClean="0">
                <a:solidFill>
                  <a:srgbClr val="333333"/>
                </a:solidFill>
                <a:effectLst/>
                <a:latin typeface="Verdana" panose="020B0604030504040204" pitchFamily="34" charset="0"/>
              </a:rPr>
              <a:t> consistent with the criteria and information requirements established 	by the </a:t>
            </a:r>
            <a:r>
              <a:rPr lang="en-US" b="0" i="0" u="none" strike="noStrike" dirty="0" smtClean="0">
                <a:solidFill>
                  <a:srgbClr val="0068AC"/>
                </a:solidFill>
                <a:effectLst/>
                <a:latin typeface="Verdana" panose="020B0604030504040204" pitchFamily="34" charset="0"/>
                <a:hlinkClick r:id="rId5"/>
              </a:rPr>
              <a:t>Governor</a:t>
            </a:r>
            <a:r>
              <a:rPr lang="en-US" b="0" i="0" dirty="0" smtClean="0">
                <a:solidFill>
                  <a:srgbClr val="333333"/>
                </a:solidFill>
                <a:effectLst/>
                <a:latin typeface="Verdana" panose="020B0604030504040204" pitchFamily="34" charset="0"/>
              </a:rPr>
              <a:t> and </a:t>
            </a:r>
            <a:r>
              <a:rPr lang="en-US" b="0" i="0" u="none" strike="noStrike" dirty="0" smtClean="0">
                <a:solidFill>
                  <a:srgbClr val="0068AC"/>
                </a:solidFill>
                <a:effectLst/>
                <a:latin typeface="Verdana" panose="020B0604030504040204" pitchFamily="34" charset="0"/>
                <a:hlinkClick r:id="rId3"/>
              </a:rPr>
              <a:t>WIOA</a:t>
            </a:r>
            <a:r>
              <a:rPr lang="en-US" b="0" i="0" dirty="0" smtClean="0">
                <a:solidFill>
                  <a:srgbClr val="333333"/>
                </a:solidFill>
                <a:effectLst/>
                <a:latin typeface="Verdana" panose="020B0604030504040204" pitchFamily="34" charset="0"/>
              </a:rPr>
              <a:t> sec. 122; </a:t>
            </a:r>
          </a:p>
          <a:p>
            <a:pPr marL="0" lvl="0" indent="0" algn="l" rtl="0">
              <a:spcBef>
                <a:spcPts val="0"/>
              </a:spcBef>
              <a:spcAft>
                <a:spcPts val="0"/>
              </a:spcAft>
              <a:buNone/>
            </a:pPr>
            <a:r>
              <a:rPr lang="en-US" b="0" i="0" dirty="0" smtClean="0">
                <a:solidFill>
                  <a:srgbClr val="333333"/>
                </a:solidFill>
                <a:effectLst/>
                <a:latin typeface="Verdana" panose="020B0604030504040204" pitchFamily="34" charset="0"/>
              </a:rPr>
              <a:t>	10c. Providers of </a:t>
            </a:r>
            <a:r>
              <a:rPr lang="en-US" b="0" i="0" u="none" strike="noStrike" dirty="0" smtClean="0">
                <a:solidFill>
                  <a:srgbClr val="8B0000"/>
                </a:solidFill>
                <a:effectLst/>
                <a:latin typeface="Verdana" panose="020B0604030504040204" pitchFamily="34" charset="0"/>
                <a:hlinkClick r:id="rId15"/>
              </a:rPr>
              <a:t>career services</a:t>
            </a:r>
            <a:r>
              <a:rPr lang="en-US" b="0" i="0" dirty="0" smtClean="0">
                <a:solidFill>
                  <a:srgbClr val="333333"/>
                </a:solidFill>
                <a:effectLst/>
                <a:latin typeface="Verdana" panose="020B0604030504040204" pitchFamily="34" charset="0"/>
              </a:rPr>
              <a:t> through the award of contracts, if the one-stop operator does not 	provide such services; and 10d. One-stop operators in accordance with §§ </a:t>
            </a:r>
            <a:r>
              <a:rPr lang="en-US" b="0" i="0" u="none" strike="noStrike" dirty="0" smtClean="0">
                <a:solidFill>
                  <a:srgbClr val="0068AC"/>
                </a:solidFill>
                <a:effectLst/>
                <a:latin typeface="Verdana" panose="020B0604030504040204" pitchFamily="34" charset="0"/>
                <a:hlinkClick r:id="rId16"/>
              </a:rPr>
              <a:t>678.600</a:t>
            </a:r>
            <a:r>
              <a:rPr lang="en-US" b="0" i="0" dirty="0" smtClean="0">
                <a:solidFill>
                  <a:srgbClr val="333333"/>
                </a:solidFill>
                <a:effectLst/>
                <a:latin typeface="Verdana" panose="020B0604030504040204" pitchFamily="34" charset="0"/>
              </a:rPr>
              <a:t> through </a:t>
            </a:r>
            <a:r>
              <a:rPr lang="en-US" b="0" i="0" u="none" strike="noStrike" dirty="0" smtClean="0">
                <a:solidFill>
                  <a:srgbClr val="0068AC"/>
                </a:solidFill>
                <a:effectLst/>
                <a:latin typeface="Verdana" panose="020B0604030504040204" pitchFamily="34" charset="0"/>
                <a:hlinkClick r:id="rId17"/>
              </a:rPr>
              <a:t>678.635</a:t>
            </a:r>
            <a:r>
              <a:rPr lang="en-US" b="0" i="0" dirty="0" smtClean="0">
                <a:solidFill>
                  <a:srgbClr val="333333"/>
                </a:solidFill>
                <a:effectLst/>
                <a:latin typeface="Verdana" panose="020B0604030504040204" pitchFamily="34" charset="0"/>
              </a:rPr>
              <a:t> </a:t>
            </a:r>
          </a:p>
          <a:p>
            <a:pPr marL="228600" lvl="0" indent="-228600" algn="l" rtl="0">
              <a:spcBef>
                <a:spcPts val="0"/>
              </a:spcBef>
              <a:spcAft>
                <a:spcPts val="0"/>
              </a:spcAft>
              <a:buAutoNum type="arabicPeriod" startAt="9"/>
            </a:pPr>
            <a:endParaRPr lang="en-US" b="0" i="0" dirty="0" smtClean="0">
              <a:solidFill>
                <a:srgbClr val="333333"/>
              </a:solidFill>
              <a:effectLst/>
              <a:latin typeface="Verdana" panose="020B0604030504040204" pitchFamily="34" charset="0"/>
            </a:endParaRPr>
          </a:p>
          <a:p>
            <a:pPr marL="228600" lvl="0" indent="-228600" algn="l" rtl="0">
              <a:spcBef>
                <a:spcPts val="0"/>
              </a:spcBef>
              <a:spcAft>
                <a:spcPts val="0"/>
              </a:spcAft>
              <a:buFont typeface="+mj-lt"/>
              <a:buAutoNum type="arabicPeriod" startAt="11"/>
            </a:pPr>
            <a:r>
              <a:rPr lang="en-US" b="0" i="0" dirty="0" smtClean="0">
                <a:solidFill>
                  <a:srgbClr val="333333"/>
                </a:solidFill>
                <a:effectLst/>
                <a:latin typeface="Verdana" panose="020B0604030504040204" pitchFamily="34" charset="0"/>
              </a:rPr>
              <a:t>In accordance with </a:t>
            </a:r>
            <a:r>
              <a:rPr lang="en-US" b="0" i="0" u="none" strike="noStrike" dirty="0" smtClean="0">
                <a:solidFill>
                  <a:srgbClr val="0068AC"/>
                </a:solidFill>
                <a:effectLst/>
                <a:latin typeface="Verdana" panose="020B0604030504040204" pitchFamily="34" charset="0"/>
                <a:hlinkClick r:id="rId3"/>
              </a:rPr>
              <a:t>WIOA</a:t>
            </a:r>
            <a:r>
              <a:rPr lang="en-US" b="0" i="0" dirty="0" smtClean="0">
                <a:solidFill>
                  <a:srgbClr val="333333"/>
                </a:solidFill>
                <a:effectLst/>
                <a:latin typeface="Verdana" panose="020B0604030504040204" pitchFamily="34" charset="0"/>
              </a:rPr>
              <a:t> sec. 107(d)(10)(E) work with the </a:t>
            </a:r>
            <a:r>
              <a:rPr lang="en-US" b="0" i="0" u="none" strike="noStrike" dirty="0" smtClean="0">
                <a:solidFill>
                  <a:srgbClr val="0068AC"/>
                </a:solidFill>
                <a:effectLst/>
                <a:latin typeface="Verdana" panose="020B0604030504040204" pitchFamily="34" charset="0"/>
                <a:hlinkClick r:id="rId8"/>
              </a:rPr>
              <a:t>State</a:t>
            </a:r>
            <a:r>
              <a:rPr lang="en-US" b="0" i="0" dirty="0" smtClean="0">
                <a:solidFill>
                  <a:srgbClr val="333333"/>
                </a:solidFill>
                <a:effectLst/>
                <a:latin typeface="Verdana" panose="020B0604030504040204" pitchFamily="34" charset="0"/>
              </a:rPr>
              <a:t> to ensure there are sufficient numbers and types of providers of </a:t>
            </a:r>
            <a:r>
              <a:rPr lang="en-US" b="0" i="0" u="none" strike="noStrike" dirty="0" smtClean="0">
                <a:solidFill>
                  <a:srgbClr val="0068AC"/>
                </a:solidFill>
                <a:effectLst/>
                <a:latin typeface="Verdana" panose="020B0604030504040204" pitchFamily="34" charset="0"/>
                <a:hlinkClick r:id="rId15"/>
              </a:rPr>
              <a:t>career services</a:t>
            </a:r>
            <a:r>
              <a:rPr lang="en-US" b="0" i="0" dirty="0" smtClean="0">
                <a:solidFill>
                  <a:srgbClr val="333333"/>
                </a:solidFill>
                <a:effectLst/>
                <a:latin typeface="Verdana" panose="020B0604030504040204" pitchFamily="34" charset="0"/>
              </a:rPr>
              <a:t> and </a:t>
            </a:r>
            <a:r>
              <a:rPr lang="en-US" b="0" i="0" u="none" strike="noStrike" dirty="0" smtClean="0">
                <a:solidFill>
                  <a:srgbClr val="0068AC"/>
                </a:solidFill>
                <a:effectLst/>
                <a:latin typeface="Verdana" panose="020B0604030504040204" pitchFamily="34" charset="0"/>
                <a:hlinkClick r:id="rId14"/>
              </a:rPr>
              <a:t>training services</a:t>
            </a:r>
            <a:r>
              <a:rPr lang="en-US" b="0" i="0" dirty="0" smtClean="0">
                <a:solidFill>
                  <a:srgbClr val="333333"/>
                </a:solidFill>
                <a:effectLst/>
                <a:latin typeface="Verdana" panose="020B0604030504040204" pitchFamily="34" charset="0"/>
              </a:rPr>
              <a:t> serving the local area and providing the services in a manner that maximizes consumer choice, as well as providing opportunities that lead to competitive integrated employment for individuals with disabilities;</a:t>
            </a:r>
          </a:p>
          <a:p>
            <a:pPr marL="228600" lvl="0" indent="-228600" algn="l" rtl="0">
              <a:spcBef>
                <a:spcPts val="0"/>
              </a:spcBef>
              <a:spcAft>
                <a:spcPts val="0"/>
              </a:spcAft>
              <a:buAutoNum type="arabicPeriod" startAt="11"/>
            </a:pPr>
            <a:endParaRPr lang="en-US" b="0" i="0" dirty="0" smtClean="0">
              <a:solidFill>
                <a:srgbClr val="333333"/>
              </a:solidFill>
              <a:effectLst/>
              <a:latin typeface="Verdana" panose="020B0604030504040204" pitchFamily="34" charset="0"/>
            </a:endParaRPr>
          </a:p>
          <a:p>
            <a:pPr marL="228600" lvl="0" indent="-228600" algn="l" rtl="0">
              <a:spcBef>
                <a:spcPts val="0"/>
              </a:spcBef>
              <a:spcAft>
                <a:spcPts val="0"/>
              </a:spcAft>
              <a:buAutoNum type="arabicPeriod" startAt="11"/>
            </a:pPr>
            <a:r>
              <a:rPr lang="en-US" b="0" i="0" dirty="0" smtClean="0">
                <a:solidFill>
                  <a:srgbClr val="333333"/>
                </a:solidFill>
                <a:effectLst/>
                <a:latin typeface="Verdana" panose="020B0604030504040204" pitchFamily="34" charset="0"/>
              </a:rPr>
              <a:t>Coordinate activities with education and training providers in the local area</a:t>
            </a:r>
          </a:p>
          <a:p>
            <a:pPr marL="228600" lvl="0" indent="-228600" algn="l" rtl="0">
              <a:spcBef>
                <a:spcPts val="0"/>
              </a:spcBef>
              <a:spcAft>
                <a:spcPts val="0"/>
              </a:spcAft>
              <a:buAutoNum type="arabicPeriod" startAt="11"/>
            </a:pPr>
            <a:endParaRPr lang="en-US" b="0" i="0" dirty="0" smtClean="0">
              <a:solidFill>
                <a:srgbClr val="333333"/>
              </a:solidFill>
              <a:effectLst/>
              <a:latin typeface="Verdana" panose="020B0604030504040204" pitchFamily="34" charset="0"/>
            </a:endParaRPr>
          </a:p>
          <a:p>
            <a:pPr marL="228600" lvl="0" indent="-228600" algn="l" rtl="0">
              <a:spcBef>
                <a:spcPts val="0"/>
              </a:spcBef>
              <a:spcAft>
                <a:spcPts val="0"/>
              </a:spcAft>
              <a:buAutoNum type="arabicPeriod" startAt="11"/>
            </a:pPr>
            <a:r>
              <a:rPr lang="en-US" b="0" i="0" dirty="0" smtClean="0">
                <a:solidFill>
                  <a:srgbClr val="333333"/>
                </a:solidFill>
                <a:effectLst/>
                <a:latin typeface="Verdana" panose="020B0604030504040204" pitchFamily="34" charset="0"/>
              </a:rPr>
              <a:t>Develop a budget that is consistent with the local plan and duties of the WIB</a:t>
            </a:r>
          </a:p>
          <a:p>
            <a:pPr marL="228600" lvl="0" indent="-228600" algn="l" rtl="0">
              <a:spcBef>
                <a:spcPts val="0"/>
              </a:spcBef>
              <a:spcAft>
                <a:spcPts val="0"/>
              </a:spcAft>
              <a:buAutoNum type="arabicPeriod" startAt="11"/>
            </a:pPr>
            <a:endParaRPr lang="en-US" b="0" i="0" dirty="0" smtClean="0">
              <a:solidFill>
                <a:srgbClr val="333333"/>
              </a:solidFill>
              <a:effectLst/>
              <a:latin typeface="Verdana" panose="020B0604030504040204" pitchFamily="34" charset="0"/>
            </a:endParaRPr>
          </a:p>
          <a:p>
            <a:pPr marL="228600" lvl="0" indent="-228600" algn="l" rtl="0">
              <a:spcBef>
                <a:spcPts val="0"/>
              </a:spcBef>
              <a:spcAft>
                <a:spcPts val="0"/>
              </a:spcAft>
              <a:buAutoNum type="arabicPeriod" startAt="11"/>
            </a:pPr>
            <a:r>
              <a:rPr lang="en-US" b="0" i="0" dirty="0" smtClean="0">
                <a:solidFill>
                  <a:srgbClr val="333333"/>
                </a:solidFill>
                <a:effectLst/>
                <a:latin typeface="Verdana" panose="020B0604030504040204" pitchFamily="34" charset="0"/>
              </a:rPr>
              <a:t>Assess, on an annual basis, the physical and programmatic accessibility of all </a:t>
            </a:r>
            <a:r>
              <a:rPr lang="en-US" b="0" i="0" u="none" strike="noStrike" dirty="0" smtClean="0">
                <a:solidFill>
                  <a:srgbClr val="8B0000"/>
                </a:solidFill>
                <a:effectLst/>
                <a:latin typeface="Verdana" panose="020B0604030504040204" pitchFamily="34" charset="0"/>
                <a:hlinkClick r:id="rId6"/>
              </a:rPr>
              <a:t>one-stop centers</a:t>
            </a:r>
            <a:r>
              <a:rPr lang="en-US" b="0" i="0" dirty="0" smtClean="0">
                <a:solidFill>
                  <a:srgbClr val="333333"/>
                </a:solidFill>
                <a:effectLst/>
                <a:latin typeface="Verdana" panose="020B0604030504040204" pitchFamily="34" charset="0"/>
              </a:rPr>
              <a:t> in the local area, in accordance with </a:t>
            </a:r>
            <a:r>
              <a:rPr lang="en-US" b="0" i="0" u="none" strike="noStrike" dirty="0" smtClean="0">
                <a:solidFill>
                  <a:srgbClr val="0068AC"/>
                </a:solidFill>
                <a:effectLst/>
                <a:latin typeface="Verdana" panose="020B0604030504040204" pitchFamily="34" charset="0"/>
                <a:hlinkClick r:id="rId3"/>
              </a:rPr>
              <a:t>WIOA</a:t>
            </a:r>
            <a:r>
              <a:rPr lang="en-US" b="0" i="0" dirty="0" smtClean="0">
                <a:solidFill>
                  <a:srgbClr val="333333"/>
                </a:solidFill>
                <a:effectLst/>
                <a:latin typeface="Verdana" panose="020B0604030504040204" pitchFamily="34" charset="0"/>
              </a:rPr>
              <a:t> sec. 188, if applicable, and applicable provisions of the </a:t>
            </a:r>
            <a:r>
              <a:rPr lang="en-US" b="0" i="0" u="none" strike="noStrike" dirty="0" smtClean="0">
                <a:solidFill>
                  <a:srgbClr val="0068AC"/>
                </a:solidFill>
                <a:effectLst/>
                <a:latin typeface="Verdana" panose="020B0604030504040204" pitchFamily="34" charset="0"/>
                <a:hlinkClick r:id="rId18"/>
              </a:rPr>
              <a:t>Americans with Disabilities Act of 1990</a:t>
            </a:r>
            <a:r>
              <a:rPr lang="en-US" b="0" i="0" dirty="0" smtClean="0">
                <a:solidFill>
                  <a:srgbClr val="333333"/>
                </a:solidFill>
                <a:effectLst/>
                <a:latin typeface="Verdana" panose="020B0604030504040204" pitchFamily="34" charset="0"/>
              </a:rPr>
              <a:t> (</a:t>
            </a:r>
            <a:r>
              <a:rPr lang="en-US" b="0" i="0" u="none" strike="noStrike" dirty="0" smtClean="0">
                <a:solidFill>
                  <a:srgbClr val="0068AC"/>
                </a:solidFill>
                <a:effectLst/>
                <a:latin typeface="Verdana" panose="020B0604030504040204" pitchFamily="34" charset="0"/>
                <a:hlinkClick r:id="rId19"/>
              </a:rPr>
              <a:t>42 U.S.C. 12101</a:t>
            </a:r>
            <a:r>
              <a:rPr lang="en-US" b="0" i="0" dirty="0" smtClean="0">
                <a:solidFill>
                  <a:srgbClr val="333333"/>
                </a:solidFill>
                <a:effectLst/>
                <a:latin typeface="Verdana" panose="020B0604030504040204" pitchFamily="34" charset="0"/>
              </a:rPr>
              <a:t> </a:t>
            </a:r>
            <a:r>
              <a:rPr lang="en-US" b="0" i="1" dirty="0" smtClean="0">
                <a:solidFill>
                  <a:srgbClr val="333333"/>
                </a:solidFill>
                <a:effectLst/>
                <a:latin typeface="Verdana" panose="020B0604030504040204" pitchFamily="34" charset="0"/>
              </a:rPr>
              <a:t>et seq.</a:t>
            </a:r>
            <a:r>
              <a:rPr lang="en-US" b="0" i="0" dirty="0" smtClean="0">
                <a:solidFill>
                  <a:srgbClr val="333333"/>
                </a:solidFill>
                <a:effectLst/>
                <a:latin typeface="Verdana" panose="020B0604030504040204" pitchFamily="34" charset="0"/>
              </a:rPr>
              <a:t>); and</a:t>
            </a:r>
          </a:p>
          <a:p>
            <a:pPr marL="228600" lvl="0" indent="-228600" algn="l" rtl="0">
              <a:spcBef>
                <a:spcPts val="0"/>
              </a:spcBef>
              <a:spcAft>
                <a:spcPts val="0"/>
              </a:spcAft>
              <a:buAutoNum type="arabicPeriod" startAt="11"/>
            </a:pPr>
            <a:endParaRPr lang="en-US" b="0" i="0" dirty="0" smtClean="0">
              <a:solidFill>
                <a:srgbClr val="333333"/>
              </a:solidFill>
              <a:effectLst/>
              <a:latin typeface="Verdana" panose="020B0604030504040204" pitchFamily="34" charset="0"/>
            </a:endParaRPr>
          </a:p>
          <a:p>
            <a:pPr marL="228600" lvl="0" indent="-228600" algn="l" rtl="0">
              <a:spcBef>
                <a:spcPts val="0"/>
              </a:spcBef>
              <a:spcAft>
                <a:spcPts val="0"/>
              </a:spcAft>
              <a:buAutoNum type="arabicPeriod" startAt="11"/>
            </a:pPr>
            <a:r>
              <a:rPr lang="en-US" b="0" i="0" dirty="0" smtClean="0">
                <a:solidFill>
                  <a:srgbClr val="333333"/>
                </a:solidFill>
                <a:effectLst/>
                <a:latin typeface="Verdana" panose="020B0604030504040204" pitchFamily="34" charset="0"/>
              </a:rPr>
              <a:t>Certification of Wyoming’s one-stop</a:t>
            </a:r>
            <a:r>
              <a:rPr lang="en-US" b="0" i="0" baseline="0" dirty="0" smtClean="0">
                <a:solidFill>
                  <a:srgbClr val="333333"/>
                </a:solidFill>
                <a:effectLst/>
                <a:latin typeface="Verdana" panose="020B0604030504040204" pitchFamily="34" charset="0"/>
              </a:rPr>
              <a:t> centers</a:t>
            </a:r>
            <a:endParaRPr lang="en-US" b="0" i="0" dirty="0" smtClean="0">
              <a:solidFill>
                <a:srgbClr val="333333"/>
              </a:solidFill>
              <a:effectLst/>
              <a:latin typeface="Verdana" panose="020B0604030504040204" pitchFamily="34" charset="0"/>
            </a:endParaRPr>
          </a:p>
          <a:p>
            <a:pPr marL="457200" lvl="1" indent="0" algn="l" rtl="0">
              <a:spcBef>
                <a:spcPts val="0"/>
              </a:spcBef>
              <a:spcAft>
                <a:spcPts val="0"/>
              </a:spcAft>
              <a:buNone/>
            </a:pPr>
            <a:endParaRPr lang="en-US" b="0" i="0" dirty="0" smtClean="0">
              <a:solidFill>
                <a:srgbClr val="333333"/>
              </a:solidFill>
              <a:effectLst/>
              <a:latin typeface="Verdana" panose="020B0604030504040204" pitchFamily="34" charset="0"/>
            </a:endParaRPr>
          </a:p>
          <a:p>
            <a:pPr marL="457200" lvl="1" indent="0" algn="l" rtl="0">
              <a:spcBef>
                <a:spcPts val="0"/>
              </a:spcBef>
              <a:spcAft>
                <a:spcPts val="0"/>
              </a:spcAft>
              <a:buNone/>
            </a:pPr>
            <a:endParaRPr lang="en-US" b="0" i="0" dirty="0" smtClean="0">
              <a:solidFill>
                <a:srgbClr val="333333"/>
              </a:solidFill>
              <a:effectLst/>
              <a:latin typeface="Verdana" panose="020B0604030504040204" pitchFamily="34" charset="0"/>
            </a:endParaRPr>
          </a:p>
        </p:txBody>
      </p:sp>
    </p:spTree>
    <p:extLst>
      <p:ext uri="{BB962C8B-B14F-4D97-AF65-F5344CB8AC3E}">
        <p14:creationId xmlns:p14="http://schemas.microsoft.com/office/powerpoint/2010/main" val="3790988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0a89db416_0_730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0a89db416_0_730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In conjunction with the State WIB, Wyoming has adopted the Next Generation Sector Partnership model for engaging and promoting Wyoming’s diverse</a:t>
            </a:r>
            <a:r>
              <a:rPr lang="en-US" baseline="0" dirty="0" smtClean="0"/>
              <a:t> economy, employers, and business professionals.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0" i="0" dirty="0" smtClean="0">
                <a:effectLst/>
                <a:latin typeface="futura-pt"/>
              </a:rPr>
              <a:t>Next Generation Sector Partnerships are partnerships of businesses, from the same industry and in a shared labor market region, who work with education, workforce development, economic development and community organizations</a:t>
            </a:r>
            <a:r>
              <a:rPr lang="en-US" b="0" i="1" dirty="0" smtClean="0">
                <a:effectLst/>
                <a:latin typeface="futura-pt"/>
              </a:rPr>
              <a:t> </a:t>
            </a:r>
            <a:r>
              <a:rPr lang="en-US" b="0" i="0" dirty="0" smtClean="0">
                <a:effectLst/>
                <a:latin typeface="futura-pt"/>
              </a:rPr>
              <a:t>to address the workforce and other competitiveness needs of the targeted industry.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23717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0a89db416_0_730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0a89db416_0_730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457200" lvl="1" indent="0" algn="l" rtl="0">
              <a:spcBef>
                <a:spcPts val="0"/>
              </a:spcBef>
              <a:spcAft>
                <a:spcPts val="0"/>
              </a:spcAft>
              <a:buNone/>
            </a:pPr>
            <a:r>
              <a:rPr lang="en-US" b="0" i="0" dirty="0" smtClean="0">
                <a:solidFill>
                  <a:srgbClr val="333333"/>
                </a:solidFill>
                <a:effectLst/>
                <a:latin typeface="Verdana" panose="020B0604030504040204" pitchFamily="34" charset="0"/>
              </a:rPr>
              <a:t>There</a:t>
            </a:r>
            <a:r>
              <a:rPr lang="en-US" b="0" i="0" baseline="0" dirty="0" smtClean="0">
                <a:solidFill>
                  <a:srgbClr val="333333"/>
                </a:solidFill>
                <a:effectLst/>
                <a:latin typeface="Verdana" panose="020B0604030504040204" pitchFamily="34" charset="0"/>
              </a:rPr>
              <a:t> are many Next Gen initiatives currently active in Wyoming. These include Construction/Trades, Hospitality/Tourism, Healthcare, Manufacturing, Technology, and Finance.</a:t>
            </a:r>
            <a:endParaRPr lang="en-US" b="0" i="0" dirty="0" smtClean="0">
              <a:solidFill>
                <a:srgbClr val="333333"/>
              </a:solidFill>
              <a:effectLst/>
              <a:latin typeface="Verdana" panose="020B0604030504040204" pitchFamily="34" charset="0"/>
            </a:endParaRPr>
          </a:p>
        </p:txBody>
      </p:sp>
    </p:spTree>
    <p:extLst>
      <p:ext uri="{BB962C8B-B14F-4D97-AF65-F5344CB8AC3E}">
        <p14:creationId xmlns:p14="http://schemas.microsoft.com/office/powerpoint/2010/main" val="289050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0a89db416_0_730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0a89db416_0_730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457200" lvl="1" indent="0" algn="l" rtl="0">
              <a:spcBef>
                <a:spcPts val="0"/>
              </a:spcBef>
              <a:spcAft>
                <a:spcPts val="0"/>
              </a:spcAft>
              <a:buNone/>
            </a:pPr>
            <a:r>
              <a:rPr lang="en-US" b="0" i="0" dirty="0" smtClean="0">
                <a:solidFill>
                  <a:srgbClr val="333333"/>
                </a:solidFill>
                <a:effectLst/>
                <a:latin typeface="Verdana" panose="020B0604030504040204" pitchFamily="34" charset="0"/>
              </a:rPr>
              <a:t>Each</a:t>
            </a:r>
            <a:r>
              <a:rPr lang="en-US" b="0" i="0" baseline="0" dirty="0" smtClean="0">
                <a:solidFill>
                  <a:srgbClr val="333333"/>
                </a:solidFill>
                <a:effectLst/>
                <a:latin typeface="Verdana" panose="020B0604030504040204" pitchFamily="34" charset="0"/>
              </a:rPr>
              <a:t> AE center director in Wyoming is required to participate/attend local Next Generation Sector Partnership meetings. This participation ensures that local/regional adult education centers are kept abreast of developments that may allow for new programming to be developed. Next Gen/AE initiatives could include workplace education, integrated education and training models developed for a specific industry, pre-apprenticeships, internships, and the contextualization of academic instruction around a career sector/industry.</a:t>
            </a:r>
            <a:endParaRPr lang="en-US" b="0" i="0" dirty="0" smtClean="0">
              <a:solidFill>
                <a:srgbClr val="333333"/>
              </a:solidFill>
              <a:effectLst/>
              <a:latin typeface="Verdana" panose="020B0604030504040204" pitchFamily="34" charset="0"/>
            </a:endParaRPr>
          </a:p>
        </p:txBody>
      </p:sp>
    </p:spTree>
    <p:extLst>
      <p:ext uri="{BB962C8B-B14F-4D97-AF65-F5344CB8AC3E}">
        <p14:creationId xmlns:p14="http://schemas.microsoft.com/office/powerpoint/2010/main" val="148315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0a89db416_0_730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0a89db416_0_730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WIOA Legislation identifies four core partners: Title I, Title II,</a:t>
            </a:r>
            <a:r>
              <a:rPr lang="en-US" baseline="0" dirty="0" smtClean="0"/>
              <a:t> Title III, and Title IV programs.</a:t>
            </a:r>
            <a:endParaRPr dirty="0"/>
          </a:p>
        </p:txBody>
      </p:sp>
    </p:spTree>
    <p:extLst>
      <p:ext uri="{BB962C8B-B14F-4D97-AF65-F5344CB8AC3E}">
        <p14:creationId xmlns:p14="http://schemas.microsoft.com/office/powerpoint/2010/main" val="2762381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6100" y="542575"/>
            <a:ext cx="2729400" cy="168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5200"/>
              <a:buNone/>
              <a:defRPr sz="6200"/>
            </a:lvl1pPr>
            <a:lvl2pPr lvl="1" algn="ctr">
              <a:spcBef>
                <a:spcPts val="0"/>
              </a:spcBef>
              <a:spcAft>
                <a:spcPts val="0"/>
              </a:spcAft>
              <a:buClr>
                <a:schemeClr val="accent6"/>
              </a:buClr>
              <a:buSzPts val="5200"/>
              <a:buNone/>
              <a:defRPr sz="5200">
                <a:solidFill>
                  <a:schemeClr val="accent6"/>
                </a:solidFill>
              </a:defRPr>
            </a:lvl2pPr>
            <a:lvl3pPr lvl="2" algn="ctr">
              <a:spcBef>
                <a:spcPts val="0"/>
              </a:spcBef>
              <a:spcAft>
                <a:spcPts val="0"/>
              </a:spcAft>
              <a:buClr>
                <a:schemeClr val="accent6"/>
              </a:buClr>
              <a:buSzPts val="5200"/>
              <a:buNone/>
              <a:defRPr sz="5200">
                <a:solidFill>
                  <a:schemeClr val="accent6"/>
                </a:solidFill>
              </a:defRPr>
            </a:lvl3pPr>
            <a:lvl4pPr lvl="3" algn="ctr">
              <a:spcBef>
                <a:spcPts val="0"/>
              </a:spcBef>
              <a:spcAft>
                <a:spcPts val="0"/>
              </a:spcAft>
              <a:buClr>
                <a:schemeClr val="accent6"/>
              </a:buClr>
              <a:buSzPts val="5200"/>
              <a:buNone/>
              <a:defRPr sz="5200">
                <a:solidFill>
                  <a:schemeClr val="accent6"/>
                </a:solidFill>
              </a:defRPr>
            </a:lvl4pPr>
            <a:lvl5pPr lvl="4" algn="ctr">
              <a:spcBef>
                <a:spcPts val="0"/>
              </a:spcBef>
              <a:spcAft>
                <a:spcPts val="0"/>
              </a:spcAft>
              <a:buClr>
                <a:schemeClr val="accent6"/>
              </a:buClr>
              <a:buSzPts val="5200"/>
              <a:buNone/>
              <a:defRPr sz="5200">
                <a:solidFill>
                  <a:schemeClr val="accent6"/>
                </a:solidFill>
              </a:defRPr>
            </a:lvl5pPr>
            <a:lvl6pPr lvl="5" algn="ctr">
              <a:spcBef>
                <a:spcPts val="0"/>
              </a:spcBef>
              <a:spcAft>
                <a:spcPts val="0"/>
              </a:spcAft>
              <a:buClr>
                <a:schemeClr val="accent6"/>
              </a:buClr>
              <a:buSzPts val="5200"/>
              <a:buNone/>
              <a:defRPr sz="5200">
                <a:solidFill>
                  <a:schemeClr val="accent6"/>
                </a:solidFill>
              </a:defRPr>
            </a:lvl6pPr>
            <a:lvl7pPr lvl="6" algn="ctr">
              <a:spcBef>
                <a:spcPts val="0"/>
              </a:spcBef>
              <a:spcAft>
                <a:spcPts val="0"/>
              </a:spcAft>
              <a:buClr>
                <a:schemeClr val="accent6"/>
              </a:buClr>
              <a:buSzPts val="5200"/>
              <a:buNone/>
              <a:defRPr sz="5200">
                <a:solidFill>
                  <a:schemeClr val="accent6"/>
                </a:solidFill>
              </a:defRPr>
            </a:lvl7pPr>
            <a:lvl8pPr lvl="7" algn="ctr">
              <a:spcBef>
                <a:spcPts val="0"/>
              </a:spcBef>
              <a:spcAft>
                <a:spcPts val="0"/>
              </a:spcAft>
              <a:buClr>
                <a:schemeClr val="accent6"/>
              </a:buClr>
              <a:buSzPts val="5200"/>
              <a:buNone/>
              <a:defRPr sz="5200">
                <a:solidFill>
                  <a:schemeClr val="accent6"/>
                </a:solidFill>
              </a:defRPr>
            </a:lvl8pPr>
            <a:lvl9pPr lvl="8" algn="ctr">
              <a:spcBef>
                <a:spcPts val="0"/>
              </a:spcBef>
              <a:spcAft>
                <a:spcPts val="0"/>
              </a:spcAft>
              <a:buClr>
                <a:schemeClr val="accent6"/>
              </a:buClr>
              <a:buSzPts val="5200"/>
              <a:buNone/>
              <a:defRPr sz="5200">
                <a:solidFill>
                  <a:schemeClr val="accent6"/>
                </a:solidFill>
              </a:defRPr>
            </a:lvl9pPr>
          </a:lstStyle>
          <a:p>
            <a:endParaRPr/>
          </a:p>
        </p:txBody>
      </p:sp>
      <p:sp>
        <p:nvSpPr>
          <p:cNvPr id="10" name="Google Shape;10;p2"/>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800"/>
              <a:buFont typeface="Lato"/>
              <a:buNone/>
              <a:defRPr>
                <a:latin typeface="Lato"/>
                <a:ea typeface="Lato"/>
                <a:cs typeface="Lato"/>
                <a:sym typeface="Lato"/>
              </a:defRPr>
            </a:lvl1pPr>
            <a:lvl2pPr lvl="1"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2pPr>
            <a:lvl3pPr lvl="2"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3pPr>
            <a:lvl4pPr lvl="3"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4pPr>
            <a:lvl5pPr lvl="4"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5pPr>
            <a:lvl6pPr lvl="5"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6pPr>
            <a:lvl7pPr lvl="6"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7pPr>
            <a:lvl8pPr lvl="7"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8pPr>
            <a:lvl9pPr lvl="8"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9pPr>
          </a:lstStyle>
          <a:p>
            <a:endParaRPr/>
          </a:p>
        </p:txBody>
      </p:sp>
      <p:sp>
        <p:nvSpPr>
          <p:cNvPr id="11" name="Google Shape;11;p2"/>
          <p:cNvSpPr/>
          <p:nvPr/>
        </p:nvSpPr>
        <p:spPr>
          <a:xfrm>
            <a:off x="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subTitle" idx="1"/>
          </p:nvPr>
        </p:nvSpPr>
        <p:spPr>
          <a:xfrm>
            <a:off x="726100" y="2105288"/>
            <a:ext cx="2705700" cy="418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Font typeface="Anton"/>
              <a:buNone/>
              <a:defRPr sz="2200">
                <a:latin typeface="Fira Sans Extra Condensed Medium"/>
                <a:ea typeface="Fira Sans Extra Condensed Medium"/>
                <a:cs typeface="Fira Sans Extra Condensed Medium"/>
                <a:sym typeface="Fira Sans Extra Condensed Medium"/>
              </a:defRPr>
            </a:lvl1pPr>
            <a:lvl2pPr lvl="1" algn="ctr">
              <a:lnSpc>
                <a:spcPct val="100000"/>
              </a:lnSpc>
              <a:spcBef>
                <a:spcPts val="0"/>
              </a:spcBef>
              <a:spcAft>
                <a:spcPts val="0"/>
              </a:spcAft>
              <a:buSzPts val="2100"/>
              <a:buFont typeface="Anton"/>
              <a:buNone/>
              <a:defRPr sz="2100">
                <a:latin typeface="Anton"/>
                <a:ea typeface="Anton"/>
                <a:cs typeface="Anton"/>
                <a:sym typeface="Anton"/>
              </a:defRPr>
            </a:lvl2pPr>
            <a:lvl3pPr lvl="2" algn="ctr">
              <a:lnSpc>
                <a:spcPct val="100000"/>
              </a:lnSpc>
              <a:spcBef>
                <a:spcPts val="0"/>
              </a:spcBef>
              <a:spcAft>
                <a:spcPts val="0"/>
              </a:spcAft>
              <a:buSzPts val="2100"/>
              <a:buFont typeface="Anton"/>
              <a:buNone/>
              <a:defRPr sz="2100">
                <a:latin typeface="Anton"/>
                <a:ea typeface="Anton"/>
                <a:cs typeface="Anton"/>
                <a:sym typeface="Anton"/>
              </a:defRPr>
            </a:lvl3pPr>
            <a:lvl4pPr lvl="3" algn="ctr">
              <a:lnSpc>
                <a:spcPct val="100000"/>
              </a:lnSpc>
              <a:spcBef>
                <a:spcPts val="0"/>
              </a:spcBef>
              <a:spcAft>
                <a:spcPts val="0"/>
              </a:spcAft>
              <a:buSzPts val="2100"/>
              <a:buFont typeface="Anton"/>
              <a:buNone/>
              <a:defRPr sz="2100">
                <a:latin typeface="Anton"/>
                <a:ea typeface="Anton"/>
                <a:cs typeface="Anton"/>
                <a:sym typeface="Anton"/>
              </a:defRPr>
            </a:lvl4pPr>
            <a:lvl5pPr lvl="4" algn="ctr">
              <a:lnSpc>
                <a:spcPct val="100000"/>
              </a:lnSpc>
              <a:spcBef>
                <a:spcPts val="0"/>
              </a:spcBef>
              <a:spcAft>
                <a:spcPts val="0"/>
              </a:spcAft>
              <a:buSzPts val="2100"/>
              <a:buFont typeface="Anton"/>
              <a:buNone/>
              <a:defRPr sz="2100">
                <a:latin typeface="Anton"/>
                <a:ea typeface="Anton"/>
                <a:cs typeface="Anton"/>
                <a:sym typeface="Anton"/>
              </a:defRPr>
            </a:lvl5pPr>
            <a:lvl6pPr lvl="5" algn="ctr">
              <a:lnSpc>
                <a:spcPct val="100000"/>
              </a:lnSpc>
              <a:spcBef>
                <a:spcPts val="0"/>
              </a:spcBef>
              <a:spcAft>
                <a:spcPts val="0"/>
              </a:spcAft>
              <a:buSzPts val="2100"/>
              <a:buFont typeface="Anton"/>
              <a:buNone/>
              <a:defRPr sz="2100">
                <a:latin typeface="Anton"/>
                <a:ea typeface="Anton"/>
                <a:cs typeface="Anton"/>
                <a:sym typeface="Anton"/>
              </a:defRPr>
            </a:lvl6pPr>
            <a:lvl7pPr lvl="6" algn="ctr">
              <a:lnSpc>
                <a:spcPct val="100000"/>
              </a:lnSpc>
              <a:spcBef>
                <a:spcPts val="0"/>
              </a:spcBef>
              <a:spcAft>
                <a:spcPts val="0"/>
              </a:spcAft>
              <a:buSzPts val="2100"/>
              <a:buFont typeface="Anton"/>
              <a:buNone/>
              <a:defRPr sz="2100">
                <a:latin typeface="Anton"/>
                <a:ea typeface="Anton"/>
                <a:cs typeface="Anton"/>
                <a:sym typeface="Anton"/>
              </a:defRPr>
            </a:lvl7pPr>
            <a:lvl8pPr lvl="7" algn="ctr">
              <a:lnSpc>
                <a:spcPct val="100000"/>
              </a:lnSpc>
              <a:spcBef>
                <a:spcPts val="0"/>
              </a:spcBef>
              <a:spcAft>
                <a:spcPts val="0"/>
              </a:spcAft>
              <a:buSzPts val="2100"/>
              <a:buFont typeface="Anton"/>
              <a:buNone/>
              <a:defRPr sz="2100">
                <a:latin typeface="Anton"/>
                <a:ea typeface="Anton"/>
                <a:cs typeface="Anton"/>
                <a:sym typeface="Anton"/>
              </a:defRPr>
            </a:lvl8pPr>
            <a:lvl9pPr lvl="8" algn="ctr">
              <a:lnSpc>
                <a:spcPct val="100000"/>
              </a:lnSpc>
              <a:spcBef>
                <a:spcPts val="0"/>
              </a:spcBef>
              <a:spcAft>
                <a:spcPts val="0"/>
              </a:spcAft>
              <a:buSzPts val="2100"/>
              <a:buFont typeface="Anton"/>
              <a:buNone/>
              <a:defRPr sz="2100">
                <a:latin typeface="Anton"/>
                <a:ea typeface="Anton"/>
                <a:cs typeface="Anton"/>
                <a:sym typeface="Anton"/>
              </a:defRPr>
            </a:lvl9pPr>
          </a:lstStyle>
          <a:p>
            <a:endParaRPr/>
          </a:p>
        </p:txBody>
      </p:sp>
      <p:sp>
        <p:nvSpPr>
          <p:cNvPr id="40" name="Google Shape;40;p9"/>
          <p:cNvSpPr txBox="1">
            <a:spLocks noGrp="1"/>
          </p:cNvSpPr>
          <p:nvPr>
            <p:ph type="body" idx="2"/>
          </p:nvPr>
        </p:nvSpPr>
        <p:spPr>
          <a:xfrm>
            <a:off x="726100" y="2599612"/>
            <a:ext cx="3136500" cy="181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17500">
              <a:spcBef>
                <a:spcPts val="10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9"/>
          <p:cNvSpPr txBox="1">
            <a:spLocks noGrp="1"/>
          </p:cNvSpPr>
          <p:nvPr>
            <p:ph type="title"/>
          </p:nvPr>
        </p:nvSpPr>
        <p:spPr>
          <a:xfrm>
            <a:off x="726100" y="546147"/>
            <a:ext cx="2931600" cy="99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983715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6057900" y="1781175"/>
            <a:ext cx="2359800" cy="1552500"/>
          </a:xfrm>
          <a:prstGeom prst="rect">
            <a:avLst/>
          </a:prstGeom>
        </p:spPr>
        <p:txBody>
          <a:bodyPr spcFirstLastPara="1" wrap="square" lIns="91425" tIns="91425" rIns="91425" bIns="91425" anchor="ctr" anchorCtr="0">
            <a:noAutofit/>
          </a:bodyPr>
          <a:lstStyle>
            <a:lvl1pPr marL="457200" lvl="0" indent="-228600" algn="r">
              <a:lnSpc>
                <a:spcPct val="100000"/>
              </a:lnSpc>
              <a:spcBef>
                <a:spcPts val="0"/>
              </a:spcBef>
              <a:spcAft>
                <a:spcPts val="0"/>
              </a:spcAft>
              <a:buSzPts val="2400"/>
              <a:buFont typeface="Anton"/>
              <a:buNone/>
              <a:defRPr sz="3200">
                <a:solidFill>
                  <a:schemeClr val="accent1"/>
                </a:solidFill>
                <a:latin typeface="Fira Sans Extra Condensed Medium"/>
                <a:ea typeface="Fira Sans Extra Condensed Medium"/>
                <a:cs typeface="Fira Sans Extra Condensed Medium"/>
                <a:sym typeface="Fira Sans Extra Condensed Medium"/>
              </a:defRPr>
            </a:lvl1pPr>
          </a:lstStyle>
          <a:p>
            <a:endParaRPr/>
          </a:p>
        </p:txBody>
      </p:sp>
      <p:sp>
        <p:nvSpPr>
          <p:cNvPr id="44" name="Google Shape;44;p10"/>
          <p:cNvSpPr/>
          <p:nvPr/>
        </p:nvSpPr>
        <p:spPr>
          <a:xfrm rot="5400000">
            <a:off x="4494300" y="455700"/>
            <a:ext cx="193500" cy="9182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0"/>
          <p:cNvSpPr txBox="1">
            <a:spLocks noGrp="1"/>
          </p:cNvSpPr>
          <p:nvPr>
            <p:ph type="title"/>
          </p:nvPr>
        </p:nvSpPr>
        <p:spPr>
          <a:xfrm>
            <a:off x="726050" y="542575"/>
            <a:ext cx="57891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01301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bg>
      <p:bgPr>
        <a:solidFill>
          <a:schemeClr val="accent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26100" y="542575"/>
            <a:ext cx="5573100" cy="552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 name="Google Shape;54;p13"/>
          <p:cNvSpPr txBox="1">
            <a:spLocks noGrp="1"/>
          </p:cNvSpPr>
          <p:nvPr>
            <p:ph type="body" idx="1"/>
          </p:nvPr>
        </p:nvSpPr>
        <p:spPr>
          <a:xfrm>
            <a:off x="726100" y="1152525"/>
            <a:ext cx="7691700" cy="3448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chemeClr val="dk1"/>
              </a:buClr>
              <a:buSzPts val="1000"/>
              <a:buChar char="●"/>
              <a:defRPr sz="1300"/>
            </a:lvl1pPr>
            <a:lvl2pPr marL="914400" lvl="1" indent="-292100" rtl="0">
              <a:spcBef>
                <a:spcPts val="0"/>
              </a:spcBef>
              <a:spcAft>
                <a:spcPts val="0"/>
              </a:spcAft>
              <a:buClr>
                <a:schemeClr val="dk1"/>
              </a:buClr>
              <a:buSzPts val="1000"/>
              <a:buFont typeface="Muli"/>
              <a:buChar char="○"/>
              <a:defRPr sz="1200"/>
            </a:lvl2pPr>
            <a:lvl3pPr marL="1371600" lvl="2" indent="-292100" rtl="0">
              <a:spcBef>
                <a:spcPts val="0"/>
              </a:spcBef>
              <a:spcAft>
                <a:spcPts val="0"/>
              </a:spcAft>
              <a:buClr>
                <a:schemeClr val="dk1"/>
              </a:buClr>
              <a:buSzPts val="1000"/>
              <a:buFont typeface="Muli"/>
              <a:buChar char="■"/>
              <a:defRPr sz="1200"/>
            </a:lvl3pPr>
            <a:lvl4pPr marL="1828800" lvl="3" indent="-292100" rtl="0">
              <a:spcBef>
                <a:spcPts val="0"/>
              </a:spcBef>
              <a:spcAft>
                <a:spcPts val="0"/>
              </a:spcAft>
              <a:buClr>
                <a:schemeClr val="dk1"/>
              </a:buClr>
              <a:buSzPts val="1000"/>
              <a:buFont typeface="Muli"/>
              <a:buChar char="●"/>
              <a:defRPr sz="1200"/>
            </a:lvl4pPr>
            <a:lvl5pPr marL="2286000" lvl="4" indent="-292100" rtl="0">
              <a:spcBef>
                <a:spcPts val="0"/>
              </a:spcBef>
              <a:spcAft>
                <a:spcPts val="0"/>
              </a:spcAft>
              <a:buClr>
                <a:schemeClr val="dk1"/>
              </a:buClr>
              <a:buSzPts val="1000"/>
              <a:buFont typeface="Muli"/>
              <a:buChar char="○"/>
              <a:defRPr sz="1200"/>
            </a:lvl5pPr>
            <a:lvl6pPr marL="2743200" lvl="5" indent="-292100" rtl="0">
              <a:spcBef>
                <a:spcPts val="0"/>
              </a:spcBef>
              <a:spcAft>
                <a:spcPts val="0"/>
              </a:spcAft>
              <a:buClr>
                <a:schemeClr val="dk1"/>
              </a:buClr>
              <a:buSzPts val="1000"/>
              <a:buFont typeface="Muli"/>
              <a:buChar char="■"/>
              <a:defRPr sz="1200"/>
            </a:lvl6pPr>
            <a:lvl7pPr marL="3200400" lvl="6" indent="-292100" rtl="0">
              <a:spcBef>
                <a:spcPts val="0"/>
              </a:spcBef>
              <a:spcAft>
                <a:spcPts val="0"/>
              </a:spcAft>
              <a:buClr>
                <a:schemeClr val="dk1"/>
              </a:buClr>
              <a:buSzPts val="1000"/>
              <a:buFont typeface="Muli"/>
              <a:buChar char="●"/>
              <a:defRPr sz="1200"/>
            </a:lvl7pPr>
            <a:lvl8pPr marL="3657600" lvl="7" indent="-292100" rtl="0">
              <a:spcBef>
                <a:spcPts val="0"/>
              </a:spcBef>
              <a:spcAft>
                <a:spcPts val="0"/>
              </a:spcAft>
              <a:buClr>
                <a:schemeClr val="dk1"/>
              </a:buClr>
              <a:buSzPts val="1000"/>
              <a:buFont typeface="Muli"/>
              <a:buChar char="○"/>
              <a:defRPr sz="1200"/>
            </a:lvl8pPr>
            <a:lvl9pPr marL="4114800" lvl="8" indent="-292100" rtl="0">
              <a:spcBef>
                <a:spcPts val="0"/>
              </a:spcBef>
              <a:spcAft>
                <a:spcPts val="0"/>
              </a:spcAft>
              <a:buClr>
                <a:schemeClr val="dk1"/>
              </a:buClr>
              <a:buSzPts val="1000"/>
              <a:buFont typeface="Muli"/>
              <a:buChar char="■"/>
              <a:defRPr sz="1200"/>
            </a:lvl9pPr>
          </a:lstStyle>
          <a:p>
            <a:endParaRPr/>
          </a:p>
        </p:txBody>
      </p:sp>
      <p:sp>
        <p:nvSpPr>
          <p:cNvPr id="55" name="Google Shape;55;p13"/>
          <p:cNvSpPr/>
          <p:nvPr/>
        </p:nvSpPr>
        <p:spPr>
          <a:xfrm>
            <a:off x="0" y="0"/>
            <a:ext cx="1935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9593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four columns and numbers">
  <p:cSld name="Title + four columns and numbers">
    <p:bg>
      <p:bgPr>
        <a:solidFill>
          <a:schemeClr val="accent5"/>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hasCustomPrompt="1"/>
          </p:nvPr>
        </p:nvSpPr>
        <p:spPr>
          <a:xfrm>
            <a:off x="726100" y="1220788"/>
            <a:ext cx="1768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8" name="Google Shape;58;p14"/>
          <p:cNvSpPr txBox="1">
            <a:spLocks noGrp="1"/>
          </p:cNvSpPr>
          <p:nvPr>
            <p:ph type="title" idx="2"/>
          </p:nvPr>
        </p:nvSpPr>
        <p:spPr>
          <a:xfrm>
            <a:off x="726100" y="1700938"/>
            <a:ext cx="2018700" cy="5037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59" name="Google Shape;59;p14"/>
          <p:cNvSpPr txBox="1">
            <a:spLocks noGrp="1"/>
          </p:cNvSpPr>
          <p:nvPr>
            <p:ph type="subTitle" idx="1"/>
          </p:nvPr>
        </p:nvSpPr>
        <p:spPr>
          <a:xfrm>
            <a:off x="726100" y="2069288"/>
            <a:ext cx="228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4"/>
          <p:cNvSpPr txBox="1">
            <a:spLocks noGrp="1"/>
          </p:cNvSpPr>
          <p:nvPr>
            <p:ph type="title" idx="3" hasCustomPrompt="1"/>
          </p:nvPr>
        </p:nvSpPr>
        <p:spPr>
          <a:xfrm>
            <a:off x="726100" y="3130163"/>
            <a:ext cx="1768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1" name="Google Shape;61;p14"/>
          <p:cNvSpPr txBox="1">
            <a:spLocks noGrp="1"/>
          </p:cNvSpPr>
          <p:nvPr>
            <p:ph type="title" idx="4"/>
          </p:nvPr>
        </p:nvSpPr>
        <p:spPr>
          <a:xfrm>
            <a:off x="726100" y="3610313"/>
            <a:ext cx="2018700" cy="5037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2" name="Google Shape;62;p14"/>
          <p:cNvSpPr txBox="1">
            <a:spLocks noGrp="1"/>
          </p:cNvSpPr>
          <p:nvPr>
            <p:ph type="subTitle" idx="5"/>
          </p:nvPr>
        </p:nvSpPr>
        <p:spPr>
          <a:xfrm>
            <a:off x="726100" y="3978663"/>
            <a:ext cx="228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4"/>
          <p:cNvSpPr txBox="1">
            <a:spLocks noGrp="1"/>
          </p:cNvSpPr>
          <p:nvPr>
            <p:ph type="title" idx="6" hasCustomPrompt="1"/>
          </p:nvPr>
        </p:nvSpPr>
        <p:spPr>
          <a:xfrm>
            <a:off x="3583975" y="1220788"/>
            <a:ext cx="17688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4" name="Google Shape;64;p14"/>
          <p:cNvSpPr txBox="1">
            <a:spLocks noGrp="1"/>
          </p:cNvSpPr>
          <p:nvPr>
            <p:ph type="title" idx="7"/>
          </p:nvPr>
        </p:nvSpPr>
        <p:spPr>
          <a:xfrm>
            <a:off x="3334075" y="1700938"/>
            <a:ext cx="2018700" cy="503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5" name="Google Shape;65;p14"/>
          <p:cNvSpPr txBox="1">
            <a:spLocks noGrp="1"/>
          </p:cNvSpPr>
          <p:nvPr>
            <p:ph type="subTitle" idx="8"/>
          </p:nvPr>
        </p:nvSpPr>
        <p:spPr>
          <a:xfrm>
            <a:off x="3064375" y="2069288"/>
            <a:ext cx="22884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14"/>
          <p:cNvSpPr txBox="1">
            <a:spLocks noGrp="1"/>
          </p:cNvSpPr>
          <p:nvPr>
            <p:ph type="title" idx="9" hasCustomPrompt="1"/>
          </p:nvPr>
        </p:nvSpPr>
        <p:spPr>
          <a:xfrm>
            <a:off x="3583975" y="3130163"/>
            <a:ext cx="17688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7" name="Google Shape;67;p14"/>
          <p:cNvSpPr txBox="1">
            <a:spLocks noGrp="1"/>
          </p:cNvSpPr>
          <p:nvPr>
            <p:ph type="title" idx="13"/>
          </p:nvPr>
        </p:nvSpPr>
        <p:spPr>
          <a:xfrm>
            <a:off x="3334075" y="3610313"/>
            <a:ext cx="2018700" cy="503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8" name="Google Shape;68;p14"/>
          <p:cNvSpPr txBox="1">
            <a:spLocks noGrp="1"/>
          </p:cNvSpPr>
          <p:nvPr>
            <p:ph type="subTitle" idx="14"/>
          </p:nvPr>
        </p:nvSpPr>
        <p:spPr>
          <a:xfrm>
            <a:off x="3064375" y="3978663"/>
            <a:ext cx="22884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4"/>
          <p:cNvSpPr txBox="1">
            <a:spLocks noGrp="1"/>
          </p:cNvSpPr>
          <p:nvPr>
            <p:ph type="title" idx="15"/>
          </p:nvPr>
        </p:nvSpPr>
        <p:spPr>
          <a:xfrm>
            <a:off x="726100" y="542575"/>
            <a:ext cx="5350800" cy="552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647180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4980900" y="-150"/>
            <a:ext cx="41631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5829300" y="1544096"/>
            <a:ext cx="2683800" cy="5727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solidFill>
                  <a:schemeClr val="accent1"/>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5536850" y="2224472"/>
            <a:ext cx="2976300" cy="1368600"/>
          </a:xfrm>
          <a:prstGeom prst="rect">
            <a:avLst/>
          </a:prstGeom>
        </p:spPr>
        <p:txBody>
          <a:bodyPr spcFirstLastPara="1" wrap="square" lIns="91425" tIns="91425" rIns="91425" bIns="91425" anchor="t" anchorCtr="0">
            <a:noAutofit/>
          </a:bodyPr>
          <a:lstStyle>
            <a:lvl1pPr marL="457200" lvl="0" indent="-317500" algn="r">
              <a:spcBef>
                <a:spcPts val="0"/>
              </a:spcBef>
              <a:spcAft>
                <a:spcPts val="0"/>
              </a:spcAft>
              <a:buSzPts val="1400"/>
              <a:buChar char="●"/>
              <a:defRPr sz="1400">
                <a:solidFill>
                  <a:schemeClr val="accent1"/>
                </a:solidFill>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2549400" y="3695700"/>
            <a:ext cx="4045200" cy="44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Lato"/>
              <a:buNone/>
              <a:defRPr sz="2100">
                <a:solidFill>
                  <a:schemeClr val="accent1"/>
                </a:solidFill>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72" name="Google Shape;72;p15"/>
          <p:cNvSpPr txBox="1">
            <a:spLocks noGrp="1"/>
          </p:cNvSpPr>
          <p:nvPr>
            <p:ph type="subTitle" idx="1"/>
          </p:nvPr>
        </p:nvSpPr>
        <p:spPr>
          <a:xfrm>
            <a:off x="2191200" y="1075800"/>
            <a:ext cx="4761600" cy="28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600"/>
              <a:buFont typeface="Anton"/>
              <a:buNone/>
              <a:defRPr sz="3000">
                <a:solidFill>
                  <a:schemeClr val="accent1"/>
                </a:solidFill>
                <a:latin typeface="Fira Sans Extra Condensed Medium"/>
                <a:ea typeface="Fira Sans Extra Condensed Medium"/>
                <a:cs typeface="Fira Sans Extra Condensed Medium"/>
                <a:sym typeface="Fira Sans Extra Condensed Medium"/>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3" name="Google Shape;73;p15"/>
          <p:cNvSpPr/>
          <p:nvPr/>
        </p:nvSpPr>
        <p:spPr>
          <a:xfrm rot="5400000">
            <a:off x="4477100" y="472950"/>
            <a:ext cx="193500" cy="9147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6499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6100" y="542575"/>
            <a:ext cx="2729400" cy="168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5200"/>
              <a:buNone/>
              <a:defRPr sz="6200"/>
            </a:lvl1pPr>
            <a:lvl2pPr lvl="1" algn="ctr">
              <a:spcBef>
                <a:spcPts val="0"/>
              </a:spcBef>
              <a:spcAft>
                <a:spcPts val="0"/>
              </a:spcAft>
              <a:buClr>
                <a:schemeClr val="accent6"/>
              </a:buClr>
              <a:buSzPts val="5200"/>
              <a:buNone/>
              <a:defRPr sz="5200">
                <a:solidFill>
                  <a:schemeClr val="accent6"/>
                </a:solidFill>
              </a:defRPr>
            </a:lvl2pPr>
            <a:lvl3pPr lvl="2" algn="ctr">
              <a:spcBef>
                <a:spcPts val="0"/>
              </a:spcBef>
              <a:spcAft>
                <a:spcPts val="0"/>
              </a:spcAft>
              <a:buClr>
                <a:schemeClr val="accent6"/>
              </a:buClr>
              <a:buSzPts val="5200"/>
              <a:buNone/>
              <a:defRPr sz="5200">
                <a:solidFill>
                  <a:schemeClr val="accent6"/>
                </a:solidFill>
              </a:defRPr>
            </a:lvl3pPr>
            <a:lvl4pPr lvl="3" algn="ctr">
              <a:spcBef>
                <a:spcPts val="0"/>
              </a:spcBef>
              <a:spcAft>
                <a:spcPts val="0"/>
              </a:spcAft>
              <a:buClr>
                <a:schemeClr val="accent6"/>
              </a:buClr>
              <a:buSzPts val="5200"/>
              <a:buNone/>
              <a:defRPr sz="5200">
                <a:solidFill>
                  <a:schemeClr val="accent6"/>
                </a:solidFill>
              </a:defRPr>
            </a:lvl4pPr>
            <a:lvl5pPr lvl="4" algn="ctr">
              <a:spcBef>
                <a:spcPts val="0"/>
              </a:spcBef>
              <a:spcAft>
                <a:spcPts val="0"/>
              </a:spcAft>
              <a:buClr>
                <a:schemeClr val="accent6"/>
              </a:buClr>
              <a:buSzPts val="5200"/>
              <a:buNone/>
              <a:defRPr sz="5200">
                <a:solidFill>
                  <a:schemeClr val="accent6"/>
                </a:solidFill>
              </a:defRPr>
            </a:lvl5pPr>
            <a:lvl6pPr lvl="5" algn="ctr">
              <a:spcBef>
                <a:spcPts val="0"/>
              </a:spcBef>
              <a:spcAft>
                <a:spcPts val="0"/>
              </a:spcAft>
              <a:buClr>
                <a:schemeClr val="accent6"/>
              </a:buClr>
              <a:buSzPts val="5200"/>
              <a:buNone/>
              <a:defRPr sz="5200">
                <a:solidFill>
                  <a:schemeClr val="accent6"/>
                </a:solidFill>
              </a:defRPr>
            </a:lvl6pPr>
            <a:lvl7pPr lvl="6" algn="ctr">
              <a:spcBef>
                <a:spcPts val="0"/>
              </a:spcBef>
              <a:spcAft>
                <a:spcPts val="0"/>
              </a:spcAft>
              <a:buClr>
                <a:schemeClr val="accent6"/>
              </a:buClr>
              <a:buSzPts val="5200"/>
              <a:buNone/>
              <a:defRPr sz="5200">
                <a:solidFill>
                  <a:schemeClr val="accent6"/>
                </a:solidFill>
              </a:defRPr>
            </a:lvl7pPr>
            <a:lvl8pPr lvl="7" algn="ctr">
              <a:spcBef>
                <a:spcPts val="0"/>
              </a:spcBef>
              <a:spcAft>
                <a:spcPts val="0"/>
              </a:spcAft>
              <a:buClr>
                <a:schemeClr val="accent6"/>
              </a:buClr>
              <a:buSzPts val="5200"/>
              <a:buNone/>
              <a:defRPr sz="5200">
                <a:solidFill>
                  <a:schemeClr val="accent6"/>
                </a:solidFill>
              </a:defRPr>
            </a:lvl8pPr>
            <a:lvl9pPr lvl="8" algn="ctr">
              <a:spcBef>
                <a:spcPts val="0"/>
              </a:spcBef>
              <a:spcAft>
                <a:spcPts val="0"/>
              </a:spcAft>
              <a:buClr>
                <a:schemeClr val="accent6"/>
              </a:buClr>
              <a:buSzPts val="5200"/>
              <a:buNone/>
              <a:defRPr sz="5200">
                <a:solidFill>
                  <a:schemeClr val="accent6"/>
                </a:solidFill>
              </a:defRPr>
            </a:lvl9pPr>
          </a:lstStyle>
          <a:p>
            <a:endParaRPr/>
          </a:p>
        </p:txBody>
      </p:sp>
      <p:sp>
        <p:nvSpPr>
          <p:cNvPr id="10" name="Google Shape;10;p2"/>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800"/>
              <a:buFont typeface="Lato"/>
              <a:buNone/>
              <a:defRPr>
                <a:latin typeface="Lato"/>
                <a:ea typeface="Lato"/>
                <a:cs typeface="Lato"/>
                <a:sym typeface="Lato"/>
              </a:defRPr>
            </a:lvl1pPr>
            <a:lvl2pPr lvl="1"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2pPr>
            <a:lvl3pPr lvl="2"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3pPr>
            <a:lvl4pPr lvl="3"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4pPr>
            <a:lvl5pPr lvl="4"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5pPr>
            <a:lvl6pPr lvl="5"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6pPr>
            <a:lvl7pPr lvl="6"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7pPr>
            <a:lvl8pPr lvl="7"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8pPr>
            <a:lvl9pPr lvl="8"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9pPr>
          </a:lstStyle>
          <a:p>
            <a:endParaRPr/>
          </a:p>
        </p:txBody>
      </p:sp>
      <p:sp>
        <p:nvSpPr>
          <p:cNvPr id="11" name="Google Shape;11;p2"/>
          <p:cNvSpPr/>
          <p:nvPr/>
        </p:nvSpPr>
        <p:spPr>
          <a:xfrm>
            <a:off x="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801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2734650" y="1397500"/>
            <a:ext cx="3674700" cy="83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800"/>
              <a:buNone/>
              <a:defRPr sz="4800">
                <a:solidFill>
                  <a:schemeClr val="accent1"/>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14" name="Google Shape;14;p3"/>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lvl1pPr>
            <a:lvl2pPr lvl="1" algn="ctr" rtl="0">
              <a:spcBef>
                <a:spcPts val="0"/>
              </a:spcBef>
              <a:spcAft>
                <a:spcPts val="0"/>
              </a:spcAft>
              <a:buClr>
                <a:schemeClr val="accent6"/>
              </a:buClr>
              <a:buSzPts val="4200"/>
              <a:buNone/>
              <a:defRPr sz="4200">
                <a:solidFill>
                  <a:schemeClr val="accent6"/>
                </a:solidFill>
              </a:defRPr>
            </a:lvl2pPr>
            <a:lvl3pPr lvl="2" algn="ctr" rtl="0">
              <a:spcBef>
                <a:spcPts val="0"/>
              </a:spcBef>
              <a:spcAft>
                <a:spcPts val="0"/>
              </a:spcAft>
              <a:buClr>
                <a:schemeClr val="accent6"/>
              </a:buClr>
              <a:buSzPts val="4200"/>
              <a:buNone/>
              <a:defRPr sz="4200">
                <a:solidFill>
                  <a:schemeClr val="accent6"/>
                </a:solidFill>
              </a:defRPr>
            </a:lvl3pPr>
            <a:lvl4pPr lvl="3" algn="ctr" rtl="0">
              <a:spcBef>
                <a:spcPts val="0"/>
              </a:spcBef>
              <a:spcAft>
                <a:spcPts val="0"/>
              </a:spcAft>
              <a:buClr>
                <a:schemeClr val="accent6"/>
              </a:buClr>
              <a:buSzPts val="4200"/>
              <a:buNone/>
              <a:defRPr sz="4200">
                <a:solidFill>
                  <a:schemeClr val="accent6"/>
                </a:solidFill>
              </a:defRPr>
            </a:lvl4pPr>
            <a:lvl5pPr lvl="4" algn="ctr" rtl="0">
              <a:spcBef>
                <a:spcPts val="0"/>
              </a:spcBef>
              <a:spcAft>
                <a:spcPts val="0"/>
              </a:spcAft>
              <a:buClr>
                <a:schemeClr val="accent6"/>
              </a:buClr>
              <a:buSzPts val="4200"/>
              <a:buNone/>
              <a:defRPr sz="4200">
                <a:solidFill>
                  <a:schemeClr val="accent6"/>
                </a:solidFill>
              </a:defRPr>
            </a:lvl5pPr>
            <a:lvl6pPr lvl="5" algn="ctr" rtl="0">
              <a:spcBef>
                <a:spcPts val="0"/>
              </a:spcBef>
              <a:spcAft>
                <a:spcPts val="0"/>
              </a:spcAft>
              <a:buClr>
                <a:schemeClr val="accent6"/>
              </a:buClr>
              <a:buSzPts val="4200"/>
              <a:buNone/>
              <a:defRPr sz="4200">
                <a:solidFill>
                  <a:schemeClr val="accent6"/>
                </a:solidFill>
              </a:defRPr>
            </a:lvl6pPr>
            <a:lvl7pPr lvl="6" algn="ctr" rtl="0">
              <a:spcBef>
                <a:spcPts val="0"/>
              </a:spcBef>
              <a:spcAft>
                <a:spcPts val="0"/>
              </a:spcAft>
              <a:buClr>
                <a:schemeClr val="accent6"/>
              </a:buClr>
              <a:buSzPts val="4200"/>
              <a:buNone/>
              <a:defRPr sz="4200">
                <a:solidFill>
                  <a:schemeClr val="accent6"/>
                </a:solidFill>
              </a:defRPr>
            </a:lvl7pPr>
            <a:lvl8pPr lvl="7" algn="ctr" rtl="0">
              <a:spcBef>
                <a:spcPts val="0"/>
              </a:spcBef>
              <a:spcAft>
                <a:spcPts val="0"/>
              </a:spcAft>
              <a:buClr>
                <a:schemeClr val="accent6"/>
              </a:buClr>
              <a:buSzPts val="4200"/>
              <a:buNone/>
              <a:defRPr sz="4200">
                <a:solidFill>
                  <a:schemeClr val="accent6"/>
                </a:solidFill>
              </a:defRPr>
            </a:lvl8pPr>
            <a:lvl9pPr lvl="8" algn="ctr" rtl="0">
              <a:spcBef>
                <a:spcPts val="0"/>
              </a:spcBef>
              <a:spcAft>
                <a:spcPts val="0"/>
              </a:spcAft>
              <a:buClr>
                <a:schemeClr val="accent6"/>
              </a:buClr>
              <a:buSzPts val="4200"/>
              <a:buNone/>
              <a:defRPr sz="4200">
                <a:solidFill>
                  <a:schemeClr val="accent6"/>
                </a:solidFill>
              </a:defRPr>
            </a:lvl9pPr>
          </a:lstStyle>
          <a:p>
            <a:endParaRPr/>
          </a:p>
        </p:txBody>
      </p:sp>
      <p:sp>
        <p:nvSpPr>
          <p:cNvPr id="15" name="Google Shape;15;p3"/>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16" name="Google Shape;16;p3"/>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3188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p:nvPr/>
        </p:nvSpPr>
        <p:spPr>
          <a:xfrm>
            <a:off x="4980900" y="-150"/>
            <a:ext cx="41631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5829300" y="1544096"/>
            <a:ext cx="2683800" cy="5727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solidFill>
                  <a:schemeClr val="accent1"/>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5536850" y="2224472"/>
            <a:ext cx="2976300" cy="1368600"/>
          </a:xfrm>
          <a:prstGeom prst="rect">
            <a:avLst/>
          </a:prstGeom>
        </p:spPr>
        <p:txBody>
          <a:bodyPr spcFirstLastPara="1" wrap="square" lIns="91425" tIns="91425" rIns="91425" bIns="91425" anchor="t" anchorCtr="0">
            <a:noAutofit/>
          </a:bodyPr>
          <a:lstStyle>
            <a:lvl1pPr marL="457200" lvl="0" indent="-317500" algn="r">
              <a:spcBef>
                <a:spcPts val="0"/>
              </a:spcBef>
              <a:spcAft>
                <a:spcPts val="0"/>
              </a:spcAft>
              <a:buSzPts val="1400"/>
              <a:buChar char="●"/>
              <a:defRPr sz="1400">
                <a:solidFill>
                  <a:schemeClr val="accent1"/>
                </a:solidFill>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989723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28"/>
        <p:cNvGrpSpPr/>
        <p:nvPr/>
      </p:nvGrpSpPr>
      <p:grpSpPr>
        <a:xfrm>
          <a:off x="0" y="0"/>
          <a:ext cx="0" cy="0"/>
          <a:chOff x="0" y="0"/>
          <a:chExt cx="0" cy="0"/>
        </a:xfrm>
      </p:grpSpPr>
      <p:sp>
        <p:nvSpPr>
          <p:cNvPr id="29" name="Google Shape;29;p6"/>
          <p:cNvSpPr/>
          <p:nvPr/>
        </p:nvSpPr>
        <p:spPr>
          <a:xfrm>
            <a:off x="-12850" y="2705100"/>
            <a:ext cx="9156900" cy="2438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726050" y="542575"/>
            <a:ext cx="57891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 name="Google Shape;31;p6"/>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2848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5057775" y="526350"/>
            <a:ext cx="3360000" cy="1854900"/>
          </a:xfrm>
          <a:prstGeom prst="rect">
            <a:avLst/>
          </a:prstGeom>
        </p:spPr>
        <p:txBody>
          <a:bodyPr spcFirstLastPara="1" wrap="square" lIns="91425" tIns="91425" rIns="91425" bIns="91425" anchor="ctr" anchorCtr="0">
            <a:noAutofit/>
          </a:bodyPr>
          <a:lstStyle>
            <a:lvl1pPr lvl="0" algn="r">
              <a:lnSpc>
                <a:spcPct val="90000"/>
              </a:lnSpc>
              <a:spcBef>
                <a:spcPts val="0"/>
              </a:spcBef>
              <a:spcAft>
                <a:spcPts val="0"/>
              </a:spcAft>
              <a:buClr>
                <a:schemeClr val="accent6"/>
              </a:buClr>
              <a:buSzPts val="7200"/>
              <a:buNone/>
              <a:defRPr sz="62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p:nvPr/>
        </p:nvSpPr>
        <p:spPr>
          <a:xfrm rot="5400000">
            <a:off x="4475250" y="474750"/>
            <a:ext cx="193500" cy="9144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10187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1850" y="445025"/>
            <a:ext cx="8160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Fira Sans Extra Condensed Medium"/>
              <a:buNone/>
              <a:defRPr sz="2800">
                <a:solidFill>
                  <a:schemeClr val="lt2"/>
                </a:solidFill>
                <a:latin typeface="Fira Sans Extra Condensed Medium"/>
                <a:ea typeface="Fira Sans Extra Condensed Medium"/>
                <a:cs typeface="Fira Sans Extra Condensed Medium"/>
                <a:sym typeface="Fira Sans Extra Condensed Medium"/>
              </a:defRPr>
            </a:lvl1pPr>
            <a:lvl2pPr lvl="1">
              <a:lnSpc>
                <a:spcPct val="100000"/>
              </a:lnSpc>
              <a:spcBef>
                <a:spcPts val="0"/>
              </a:spcBef>
              <a:spcAft>
                <a:spcPts val="0"/>
              </a:spcAft>
              <a:buClr>
                <a:schemeClr val="lt2"/>
              </a:buClr>
              <a:buSzPts val="2800"/>
              <a:buNone/>
              <a:defRPr sz="2800">
                <a:solidFill>
                  <a:schemeClr val="lt2"/>
                </a:solidFill>
              </a:defRPr>
            </a:lvl2pPr>
            <a:lvl3pPr lvl="2">
              <a:lnSpc>
                <a:spcPct val="100000"/>
              </a:lnSpc>
              <a:spcBef>
                <a:spcPts val="0"/>
              </a:spcBef>
              <a:spcAft>
                <a:spcPts val="0"/>
              </a:spcAft>
              <a:buClr>
                <a:schemeClr val="lt2"/>
              </a:buClr>
              <a:buSzPts val="2800"/>
              <a:buNone/>
              <a:defRPr sz="2800">
                <a:solidFill>
                  <a:schemeClr val="lt2"/>
                </a:solidFill>
              </a:defRPr>
            </a:lvl3pPr>
            <a:lvl4pPr lvl="3">
              <a:lnSpc>
                <a:spcPct val="100000"/>
              </a:lnSpc>
              <a:spcBef>
                <a:spcPts val="0"/>
              </a:spcBef>
              <a:spcAft>
                <a:spcPts val="0"/>
              </a:spcAft>
              <a:buClr>
                <a:schemeClr val="lt2"/>
              </a:buClr>
              <a:buSzPts val="2800"/>
              <a:buNone/>
              <a:defRPr sz="2800">
                <a:solidFill>
                  <a:schemeClr val="lt2"/>
                </a:solidFill>
              </a:defRPr>
            </a:lvl4pPr>
            <a:lvl5pPr lvl="4">
              <a:lnSpc>
                <a:spcPct val="100000"/>
              </a:lnSpc>
              <a:spcBef>
                <a:spcPts val="0"/>
              </a:spcBef>
              <a:spcAft>
                <a:spcPts val="0"/>
              </a:spcAft>
              <a:buClr>
                <a:schemeClr val="lt2"/>
              </a:buClr>
              <a:buSzPts val="2800"/>
              <a:buNone/>
              <a:defRPr sz="2800">
                <a:solidFill>
                  <a:schemeClr val="lt2"/>
                </a:solidFill>
              </a:defRPr>
            </a:lvl5pPr>
            <a:lvl6pPr lvl="5">
              <a:lnSpc>
                <a:spcPct val="100000"/>
              </a:lnSpc>
              <a:spcBef>
                <a:spcPts val="0"/>
              </a:spcBef>
              <a:spcAft>
                <a:spcPts val="0"/>
              </a:spcAft>
              <a:buClr>
                <a:schemeClr val="lt2"/>
              </a:buClr>
              <a:buSzPts val="2800"/>
              <a:buNone/>
              <a:defRPr sz="2800">
                <a:solidFill>
                  <a:schemeClr val="lt2"/>
                </a:solidFill>
              </a:defRPr>
            </a:lvl6pPr>
            <a:lvl7pPr lvl="6">
              <a:lnSpc>
                <a:spcPct val="100000"/>
              </a:lnSpc>
              <a:spcBef>
                <a:spcPts val="0"/>
              </a:spcBef>
              <a:spcAft>
                <a:spcPts val="0"/>
              </a:spcAft>
              <a:buClr>
                <a:schemeClr val="lt2"/>
              </a:buClr>
              <a:buSzPts val="2800"/>
              <a:buNone/>
              <a:defRPr sz="2800">
                <a:solidFill>
                  <a:schemeClr val="lt2"/>
                </a:solidFill>
              </a:defRPr>
            </a:lvl7pPr>
            <a:lvl8pPr lvl="7">
              <a:lnSpc>
                <a:spcPct val="100000"/>
              </a:lnSpc>
              <a:spcBef>
                <a:spcPts val="0"/>
              </a:spcBef>
              <a:spcAft>
                <a:spcPts val="0"/>
              </a:spcAft>
              <a:buClr>
                <a:schemeClr val="lt2"/>
              </a:buClr>
              <a:buSzPts val="2800"/>
              <a:buNone/>
              <a:defRPr sz="2800">
                <a:solidFill>
                  <a:schemeClr val="lt2"/>
                </a:solidFill>
              </a:defRPr>
            </a:lvl8pPr>
            <a:lvl9pPr lvl="8">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671850" y="1152475"/>
            <a:ext cx="8160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ato"/>
              <a:buChar char="●"/>
              <a:defRPr sz="1800">
                <a:solidFill>
                  <a:schemeClr val="lt2"/>
                </a:solidFill>
                <a:latin typeface="Lato"/>
                <a:ea typeface="Lato"/>
                <a:cs typeface="Lato"/>
                <a:sym typeface="Lato"/>
              </a:defRPr>
            </a:lvl1pPr>
            <a:lvl2pPr marL="914400" lvl="1"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nSpc>
                <a:spcPct val="100000"/>
              </a:lnSpc>
              <a:spcBef>
                <a:spcPts val="1600"/>
              </a:spcBef>
              <a:spcAft>
                <a:spcPts val="1600"/>
              </a:spcAft>
              <a:buClr>
                <a:schemeClr val="lt2"/>
              </a:buClr>
              <a:buSzPts val="1400"/>
              <a:buFont typeface="Lato"/>
              <a:buChar char="■"/>
              <a:defRPr>
                <a:solidFill>
                  <a:schemeClr val="lt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7">
          <p15:clr>
            <a:srgbClr val="EA4335"/>
          </p15:clr>
        </p15:guide>
        <p15:guide id="2" orient="horz" pos="342">
          <p15:clr>
            <a:srgbClr val="EA4335"/>
          </p15:clr>
        </p15:guide>
        <p15:guide id="3" pos="2880">
          <p15:clr>
            <a:srgbClr val="EA4335"/>
          </p15:clr>
        </p15:guide>
        <p15:guide id="4" orient="horz" pos="1620">
          <p15:clr>
            <a:srgbClr val="EA4335"/>
          </p15:clr>
        </p15:guide>
        <p15:guide id="5" pos="5303">
          <p15:clr>
            <a:srgbClr val="EA4335"/>
          </p15:clr>
        </p15:guide>
        <p15:guide id="6" orient="horz" pos="2898">
          <p15:clr>
            <a:srgbClr val="EA4335"/>
          </p15:clr>
        </p15:guide>
        <p15:guide id="7" pos="1669">
          <p15:clr>
            <a:srgbClr val="EA4335"/>
          </p15:clr>
        </p15:guide>
        <p15:guide id="8" pos="4104">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1850" y="445025"/>
            <a:ext cx="8160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Fira Sans Extra Condensed Medium"/>
              <a:buNone/>
              <a:defRPr sz="2800">
                <a:solidFill>
                  <a:schemeClr val="lt2"/>
                </a:solidFill>
                <a:latin typeface="Fira Sans Extra Condensed Medium"/>
                <a:ea typeface="Fira Sans Extra Condensed Medium"/>
                <a:cs typeface="Fira Sans Extra Condensed Medium"/>
                <a:sym typeface="Fira Sans Extra Condensed Medium"/>
              </a:defRPr>
            </a:lvl1pPr>
            <a:lvl2pPr lvl="1">
              <a:lnSpc>
                <a:spcPct val="100000"/>
              </a:lnSpc>
              <a:spcBef>
                <a:spcPts val="0"/>
              </a:spcBef>
              <a:spcAft>
                <a:spcPts val="0"/>
              </a:spcAft>
              <a:buClr>
                <a:schemeClr val="lt2"/>
              </a:buClr>
              <a:buSzPts val="2800"/>
              <a:buNone/>
              <a:defRPr sz="2800">
                <a:solidFill>
                  <a:schemeClr val="lt2"/>
                </a:solidFill>
              </a:defRPr>
            </a:lvl2pPr>
            <a:lvl3pPr lvl="2">
              <a:lnSpc>
                <a:spcPct val="100000"/>
              </a:lnSpc>
              <a:spcBef>
                <a:spcPts val="0"/>
              </a:spcBef>
              <a:spcAft>
                <a:spcPts val="0"/>
              </a:spcAft>
              <a:buClr>
                <a:schemeClr val="lt2"/>
              </a:buClr>
              <a:buSzPts val="2800"/>
              <a:buNone/>
              <a:defRPr sz="2800">
                <a:solidFill>
                  <a:schemeClr val="lt2"/>
                </a:solidFill>
              </a:defRPr>
            </a:lvl3pPr>
            <a:lvl4pPr lvl="3">
              <a:lnSpc>
                <a:spcPct val="100000"/>
              </a:lnSpc>
              <a:spcBef>
                <a:spcPts val="0"/>
              </a:spcBef>
              <a:spcAft>
                <a:spcPts val="0"/>
              </a:spcAft>
              <a:buClr>
                <a:schemeClr val="lt2"/>
              </a:buClr>
              <a:buSzPts val="2800"/>
              <a:buNone/>
              <a:defRPr sz="2800">
                <a:solidFill>
                  <a:schemeClr val="lt2"/>
                </a:solidFill>
              </a:defRPr>
            </a:lvl4pPr>
            <a:lvl5pPr lvl="4">
              <a:lnSpc>
                <a:spcPct val="100000"/>
              </a:lnSpc>
              <a:spcBef>
                <a:spcPts val="0"/>
              </a:spcBef>
              <a:spcAft>
                <a:spcPts val="0"/>
              </a:spcAft>
              <a:buClr>
                <a:schemeClr val="lt2"/>
              </a:buClr>
              <a:buSzPts val="2800"/>
              <a:buNone/>
              <a:defRPr sz="2800">
                <a:solidFill>
                  <a:schemeClr val="lt2"/>
                </a:solidFill>
              </a:defRPr>
            </a:lvl5pPr>
            <a:lvl6pPr lvl="5">
              <a:lnSpc>
                <a:spcPct val="100000"/>
              </a:lnSpc>
              <a:spcBef>
                <a:spcPts val="0"/>
              </a:spcBef>
              <a:spcAft>
                <a:spcPts val="0"/>
              </a:spcAft>
              <a:buClr>
                <a:schemeClr val="lt2"/>
              </a:buClr>
              <a:buSzPts val="2800"/>
              <a:buNone/>
              <a:defRPr sz="2800">
                <a:solidFill>
                  <a:schemeClr val="lt2"/>
                </a:solidFill>
              </a:defRPr>
            </a:lvl6pPr>
            <a:lvl7pPr lvl="6">
              <a:lnSpc>
                <a:spcPct val="100000"/>
              </a:lnSpc>
              <a:spcBef>
                <a:spcPts val="0"/>
              </a:spcBef>
              <a:spcAft>
                <a:spcPts val="0"/>
              </a:spcAft>
              <a:buClr>
                <a:schemeClr val="lt2"/>
              </a:buClr>
              <a:buSzPts val="2800"/>
              <a:buNone/>
              <a:defRPr sz="2800">
                <a:solidFill>
                  <a:schemeClr val="lt2"/>
                </a:solidFill>
              </a:defRPr>
            </a:lvl7pPr>
            <a:lvl8pPr lvl="7">
              <a:lnSpc>
                <a:spcPct val="100000"/>
              </a:lnSpc>
              <a:spcBef>
                <a:spcPts val="0"/>
              </a:spcBef>
              <a:spcAft>
                <a:spcPts val="0"/>
              </a:spcAft>
              <a:buClr>
                <a:schemeClr val="lt2"/>
              </a:buClr>
              <a:buSzPts val="2800"/>
              <a:buNone/>
              <a:defRPr sz="2800">
                <a:solidFill>
                  <a:schemeClr val="lt2"/>
                </a:solidFill>
              </a:defRPr>
            </a:lvl8pPr>
            <a:lvl9pPr lvl="8">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671850" y="1152475"/>
            <a:ext cx="8160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ato"/>
              <a:buChar char="●"/>
              <a:defRPr sz="1800">
                <a:solidFill>
                  <a:schemeClr val="lt2"/>
                </a:solidFill>
                <a:latin typeface="Lato"/>
                <a:ea typeface="Lato"/>
                <a:cs typeface="Lato"/>
                <a:sym typeface="Lato"/>
              </a:defRPr>
            </a:lvl1pPr>
            <a:lvl2pPr marL="914400" lvl="1"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nSpc>
                <a:spcPct val="100000"/>
              </a:lnSpc>
              <a:spcBef>
                <a:spcPts val="1600"/>
              </a:spcBef>
              <a:spcAft>
                <a:spcPts val="1600"/>
              </a:spcAft>
              <a:buClr>
                <a:schemeClr val="lt2"/>
              </a:buClr>
              <a:buSzPts val="1400"/>
              <a:buFont typeface="Lato"/>
              <a:buChar char="■"/>
              <a:defRPr>
                <a:solidFill>
                  <a:schemeClr val="lt2"/>
                </a:solidFill>
                <a:latin typeface="Lato"/>
                <a:ea typeface="Lato"/>
                <a:cs typeface="Lato"/>
                <a:sym typeface="Lato"/>
              </a:defRPr>
            </a:lvl9pPr>
          </a:lstStyle>
          <a:p>
            <a:endParaRPr/>
          </a:p>
        </p:txBody>
      </p:sp>
    </p:spTree>
    <p:extLst>
      <p:ext uri="{BB962C8B-B14F-4D97-AF65-F5344CB8AC3E}">
        <p14:creationId xmlns:p14="http://schemas.microsoft.com/office/powerpoint/2010/main" val="3162568521"/>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5" r:id="rId8"/>
    <p:sldLayoutId id="214748368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7">
          <p15:clr>
            <a:srgbClr val="EA4335"/>
          </p15:clr>
        </p15:guide>
        <p15:guide id="2" orient="horz" pos="342">
          <p15:clr>
            <a:srgbClr val="EA4335"/>
          </p15:clr>
        </p15:guide>
        <p15:guide id="3" pos="2880">
          <p15:clr>
            <a:srgbClr val="EA4335"/>
          </p15:clr>
        </p15:guide>
        <p15:guide id="4" orient="horz" pos="1620">
          <p15:clr>
            <a:srgbClr val="EA4335"/>
          </p15:clr>
        </p15:guide>
        <p15:guide id="5" pos="5303">
          <p15:clr>
            <a:srgbClr val="EA4335"/>
          </p15:clr>
        </p15:guide>
        <p15:guide id="6" orient="horz" pos="2898">
          <p15:clr>
            <a:srgbClr val="EA4335"/>
          </p15:clr>
        </p15:guide>
        <p15:guide id="7" pos="1669">
          <p15:clr>
            <a:srgbClr val="EA4335"/>
          </p15:clr>
        </p15:guide>
        <p15:guide id="8" pos="4104">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cte.ed.gov/legislation/perkins-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wyowdc.wyo.gov/nextgen"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Google Shape;173;p30"/>
          <p:cNvSpPr txBox="1">
            <a:spLocks noGrp="1"/>
          </p:cNvSpPr>
          <p:nvPr>
            <p:ph type="ctrTitle"/>
          </p:nvPr>
        </p:nvSpPr>
        <p:spPr>
          <a:xfrm>
            <a:off x="726099" y="542575"/>
            <a:ext cx="4982937" cy="168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New Director Training</a:t>
            </a:r>
            <a:endParaRPr dirty="0">
              <a:latin typeface="Arial" panose="020B0604020202020204" pitchFamily="34" charset="0"/>
              <a:cs typeface="Arial" panose="020B0604020202020204" pitchFamily="34" charset="0"/>
            </a:endParaRPr>
          </a:p>
        </p:txBody>
      </p:sp>
      <p:sp>
        <p:nvSpPr>
          <p:cNvPr id="174" name="Google Shape;174;p30"/>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Virtual Format</a:t>
            </a:r>
            <a:endParaRPr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0"/>
        <p:cNvGrpSpPr/>
        <p:nvPr/>
      </p:nvGrpSpPr>
      <p:grpSpPr>
        <a:xfrm>
          <a:off x="0" y="0"/>
          <a:ext cx="0" cy="0"/>
          <a:chOff x="0" y="0"/>
          <a:chExt cx="0" cy="0"/>
        </a:xfrm>
      </p:grpSpPr>
      <p:sp>
        <p:nvSpPr>
          <p:cNvPr id="212" name="Google Shape;212;p34"/>
          <p:cNvSpPr txBox="1">
            <a:spLocks noGrp="1"/>
          </p:cNvSpPr>
          <p:nvPr>
            <p:ph type="title"/>
          </p:nvPr>
        </p:nvSpPr>
        <p:spPr>
          <a:xfrm>
            <a:off x="87782" y="169499"/>
            <a:ext cx="9005012" cy="55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Core Program Partners &amp; Activities</a:t>
            </a:r>
            <a:endParaRPr dirty="0">
              <a:latin typeface="Arial" panose="020B0604020202020204" pitchFamily="34" charset="0"/>
              <a:cs typeface="Arial" panose="020B0604020202020204" pitchFamily="34" charset="0"/>
            </a:endParaRPr>
          </a:p>
        </p:txBody>
      </p:sp>
      <p:grpSp>
        <p:nvGrpSpPr>
          <p:cNvPr id="33" name="Google Shape;8618;p64"/>
          <p:cNvGrpSpPr/>
          <p:nvPr/>
        </p:nvGrpSpPr>
        <p:grpSpPr>
          <a:xfrm>
            <a:off x="87782" y="936346"/>
            <a:ext cx="8953804" cy="4207154"/>
            <a:chOff x="5830645" y="1256617"/>
            <a:chExt cx="530340" cy="553040"/>
          </a:xfrm>
        </p:grpSpPr>
        <p:grpSp>
          <p:nvGrpSpPr>
            <p:cNvPr id="34" name="Google Shape;8619;p64"/>
            <p:cNvGrpSpPr/>
            <p:nvPr/>
          </p:nvGrpSpPr>
          <p:grpSpPr>
            <a:xfrm>
              <a:off x="5830645" y="1256617"/>
              <a:ext cx="259743" cy="269909"/>
              <a:chOff x="5830645" y="1256617"/>
              <a:chExt cx="259743" cy="269909"/>
            </a:xfrm>
          </p:grpSpPr>
          <p:sp>
            <p:nvSpPr>
              <p:cNvPr id="45" name="Google Shape;8620;p64"/>
              <p:cNvSpPr/>
              <p:nvPr/>
            </p:nvSpPr>
            <p:spPr>
              <a:xfrm>
                <a:off x="5830645" y="1294145"/>
                <a:ext cx="259743" cy="232380"/>
              </a:xfrm>
              <a:custGeom>
                <a:avLst/>
                <a:gdLst/>
                <a:ahLst/>
                <a:cxnLst/>
                <a:rect l="l" t="t" r="r" b="b"/>
                <a:pathLst>
                  <a:path w="10195" h="9121" extrusionOk="0">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8621;p64"/>
              <p:cNvSpPr/>
              <p:nvPr/>
            </p:nvSpPr>
            <p:spPr>
              <a:xfrm>
                <a:off x="5922950" y="1256617"/>
                <a:ext cx="75057" cy="75057"/>
              </a:xfrm>
              <a:custGeom>
                <a:avLst/>
                <a:gdLst/>
                <a:ahLst/>
                <a:cxnLst/>
                <a:rect l="l" t="t" r="r" b="b"/>
                <a:pathLst>
                  <a:path w="2946" h="2946" extrusionOk="0">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35" name="Google Shape;8622;p64"/>
            <p:cNvGrpSpPr/>
            <p:nvPr/>
          </p:nvGrpSpPr>
          <p:grpSpPr>
            <a:xfrm>
              <a:off x="6101293" y="1256617"/>
              <a:ext cx="259692" cy="269909"/>
              <a:chOff x="6101293" y="1256617"/>
              <a:chExt cx="259692" cy="269909"/>
            </a:xfrm>
          </p:grpSpPr>
          <p:sp>
            <p:nvSpPr>
              <p:cNvPr id="43" name="Google Shape;8623;p64"/>
              <p:cNvSpPr/>
              <p:nvPr/>
            </p:nvSpPr>
            <p:spPr>
              <a:xfrm>
                <a:off x="6101293" y="1294145"/>
                <a:ext cx="259692" cy="232380"/>
              </a:xfrm>
              <a:custGeom>
                <a:avLst/>
                <a:gdLst/>
                <a:ahLst/>
                <a:cxnLst/>
                <a:rect l="l" t="t" r="r" b="b"/>
                <a:pathLst>
                  <a:path w="10193" h="9121" extrusionOk="0">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8624;p64"/>
              <p:cNvSpPr/>
              <p:nvPr/>
            </p:nvSpPr>
            <p:spPr>
              <a:xfrm>
                <a:off x="6193623" y="1256617"/>
                <a:ext cx="75031" cy="75057"/>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36" name="Google Shape;8625;p64"/>
            <p:cNvGrpSpPr/>
            <p:nvPr/>
          </p:nvGrpSpPr>
          <p:grpSpPr>
            <a:xfrm>
              <a:off x="5830645" y="1539749"/>
              <a:ext cx="259692" cy="269909"/>
              <a:chOff x="5830645" y="1539749"/>
              <a:chExt cx="259692" cy="269909"/>
            </a:xfrm>
          </p:grpSpPr>
          <p:sp>
            <p:nvSpPr>
              <p:cNvPr id="41" name="Google Shape;8626;p64"/>
              <p:cNvSpPr/>
              <p:nvPr/>
            </p:nvSpPr>
            <p:spPr>
              <a:xfrm>
                <a:off x="5830645" y="1539749"/>
                <a:ext cx="259692" cy="232406"/>
              </a:xfrm>
              <a:custGeom>
                <a:avLst/>
                <a:gdLst/>
                <a:ahLst/>
                <a:cxnLst/>
                <a:rect l="l" t="t" r="r" b="b"/>
                <a:pathLst>
                  <a:path w="10193" h="9122" extrusionOk="0">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8627;p64"/>
              <p:cNvSpPr/>
              <p:nvPr/>
            </p:nvSpPr>
            <p:spPr>
              <a:xfrm>
                <a:off x="5922950" y="1734600"/>
                <a:ext cx="75057" cy="75057"/>
              </a:xfrm>
              <a:custGeom>
                <a:avLst/>
                <a:gdLst/>
                <a:ahLst/>
                <a:cxnLst/>
                <a:rect l="l" t="t" r="r" b="b"/>
                <a:pathLst>
                  <a:path w="2946" h="2946" extrusionOk="0">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37" name="Google Shape;8628;p64"/>
            <p:cNvGrpSpPr/>
            <p:nvPr/>
          </p:nvGrpSpPr>
          <p:grpSpPr>
            <a:xfrm>
              <a:off x="6101293" y="1539749"/>
              <a:ext cx="259692" cy="269909"/>
              <a:chOff x="6101293" y="1539749"/>
              <a:chExt cx="259692" cy="269909"/>
            </a:xfrm>
          </p:grpSpPr>
          <p:sp>
            <p:nvSpPr>
              <p:cNvPr id="39" name="Google Shape;8629;p64"/>
              <p:cNvSpPr/>
              <p:nvPr/>
            </p:nvSpPr>
            <p:spPr>
              <a:xfrm>
                <a:off x="6101293" y="1539749"/>
                <a:ext cx="259692" cy="232406"/>
              </a:xfrm>
              <a:custGeom>
                <a:avLst/>
                <a:gdLst/>
                <a:ahLst/>
                <a:cxnLst/>
                <a:rect l="l" t="t" r="r" b="b"/>
                <a:pathLst>
                  <a:path w="10193" h="9122" extrusionOk="0">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8630;p64"/>
              <p:cNvSpPr/>
              <p:nvPr/>
            </p:nvSpPr>
            <p:spPr>
              <a:xfrm>
                <a:off x="6193623" y="1734600"/>
                <a:ext cx="75031" cy="75057"/>
              </a:xfrm>
              <a:custGeom>
                <a:avLst/>
                <a:gdLst/>
                <a:ahLst/>
                <a:cxnLst/>
                <a:rect l="l" t="t" r="r" b="b"/>
                <a:pathLst>
                  <a:path w="2945" h="2946" extrusionOk="0">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38" name="Google Shape;8631;p64"/>
            <p:cNvSpPr/>
            <p:nvPr/>
          </p:nvSpPr>
          <p:spPr>
            <a:xfrm>
              <a:off x="5999148" y="1436800"/>
              <a:ext cx="192625" cy="192690"/>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5" name="TextBox 4"/>
          <p:cNvSpPr txBox="1"/>
          <p:nvPr/>
        </p:nvSpPr>
        <p:spPr>
          <a:xfrm>
            <a:off x="1849994" y="1053062"/>
            <a:ext cx="1038758" cy="338554"/>
          </a:xfrm>
          <a:prstGeom prst="rect">
            <a:avLst/>
          </a:prstGeom>
          <a:noFill/>
        </p:spPr>
        <p:txBody>
          <a:bodyPr wrap="square" rtlCol="0">
            <a:spAutoFit/>
          </a:bodyPr>
          <a:lstStyle/>
          <a:p>
            <a:r>
              <a:rPr lang="en-US" sz="1600" b="1" dirty="0" smtClean="0"/>
              <a:t>Title I</a:t>
            </a:r>
            <a:endParaRPr lang="en-US" sz="1600" b="1" dirty="0"/>
          </a:p>
        </p:txBody>
      </p:sp>
      <p:sp>
        <p:nvSpPr>
          <p:cNvPr id="47" name="TextBox 46"/>
          <p:cNvSpPr txBox="1"/>
          <p:nvPr/>
        </p:nvSpPr>
        <p:spPr>
          <a:xfrm>
            <a:off x="6400101" y="1071939"/>
            <a:ext cx="1038758" cy="338554"/>
          </a:xfrm>
          <a:prstGeom prst="rect">
            <a:avLst/>
          </a:prstGeom>
          <a:noFill/>
        </p:spPr>
        <p:txBody>
          <a:bodyPr wrap="square" rtlCol="0">
            <a:spAutoFit/>
          </a:bodyPr>
          <a:lstStyle/>
          <a:p>
            <a:r>
              <a:rPr lang="en-US" sz="1600" b="1" dirty="0" smtClean="0"/>
              <a:t>Title II</a:t>
            </a:r>
            <a:endParaRPr lang="en-US" sz="1600" b="1" dirty="0"/>
          </a:p>
        </p:txBody>
      </p:sp>
      <p:sp>
        <p:nvSpPr>
          <p:cNvPr id="48" name="TextBox 47"/>
          <p:cNvSpPr txBox="1"/>
          <p:nvPr/>
        </p:nvSpPr>
        <p:spPr>
          <a:xfrm>
            <a:off x="1716510" y="4688732"/>
            <a:ext cx="1038758" cy="338554"/>
          </a:xfrm>
          <a:prstGeom prst="rect">
            <a:avLst/>
          </a:prstGeom>
          <a:noFill/>
        </p:spPr>
        <p:txBody>
          <a:bodyPr wrap="square" rtlCol="0">
            <a:spAutoFit/>
          </a:bodyPr>
          <a:lstStyle/>
          <a:p>
            <a:r>
              <a:rPr lang="en-US" sz="1600" b="1" dirty="0" smtClean="0"/>
              <a:t>Title III</a:t>
            </a:r>
            <a:endParaRPr lang="en-US" sz="1600" b="1" dirty="0"/>
          </a:p>
        </p:txBody>
      </p:sp>
      <p:sp>
        <p:nvSpPr>
          <p:cNvPr id="49" name="TextBox 48"/>
          <p:cNvSpPr txBox="1"/>
          <p:nvPr/>
        </p:nvSpPr>
        <p:spPr>
          <a:xfrm>
            <a:off x="6347623" y="4688732"/>
            <a:ext cx="1038758" cy="338554"/>
          </a:xfrm>
          <a:prstGeom prst="rect">
            <a:avLst/>
          </a:prstGeom>
          <a:noFill/>
        </p:spPr>
        <p:txBody>
          <a:bodyPr wrap="square" rtlCol="0">
            <a:spAutoFit/>
          </a:bodyPr>
          <a:lstStyle/>
          <a:p>
            <a:r>
              <a:rPr lang="en-US" sz="1600" b="1" dirty="0" smtClean="0"/>
              <a:t>Title IV</a:t>
            </a:r>
            <a:endParaRPr lang="en-US" sz="1600" b="1" dirty="0"/>
          </a:p>
        </p:txBody>
      </p:sp>
      <p:sp>
        <p:nvSpPr>
          <p:cNvPr id="6" name="TextBox 5"/>
          <p:cNvSpPr txBox="1"/>
          <p:nvPr/>
        </p:nvSpPr>
        <p:spPr>
          <a:xfrm>
            <a:off x="244486" y="1241216"/>
            <a:ext cx="1173693" cy="1600438"/>
          </a:xfrm>
          <a:prstGeom prst="rect">
            <a:avLst/>
          </a:prstGeom>
          <a:noFill/>
        </p:spPr>
        <p:txBody>
          <a:bodyPr wrap="square" rtlCol="0">
            <a:spAutoFit/>
          </a:bodyPr>
          <a:lstStyle/>
          <a:p>
            <a:r>
              <a:rPr lang="en-US" b="1" dirty="0" smtClean="0"/>
              <a:t>WIOA Adult Program, Dislocated Worker Program &amp; Youth Program</a:t>
            </a:r>
            <a:endParaRPr lang="en-US" b="1" dirty="0"/>
          </a:p>
        </p:txBody>
      </p:sp>
      <p:sp>
        <p:nvSpPr>
          <p:cNvPr id="7" name="TextBox 6"/>
          <p:cNvSpPr txBox="1"/>
          <p:nvPr/>
        </p:nvSpPr>
        <p:spPr>
          <a:xfrm>
            <a:off x="1418179" y="1783958"/>
            <a:ext cx="2466192" cy="738664"/>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Provide statewide educational &amp; training activities</a:t>
            </a:r>
            <a:endParaRPr lang="en-US" dirty="0"/>
          </a:p>
        </p:txBody>
      </p:sp>
      <p:sp>
        <p:nvSpPr>
          <p:cNvPr id="50" name="TextBox 49"/>
          <p:cNvSpPr txBox="1"/>
          <p:nvPr/>
        </p:nvSpPr>
        <p:spPr>
          <a:xfrm>
            <a:off x="5398834" y="1222845"/>
            <a:ext cx="1437632" cy="1169551"/>
          </a:xfrm>
          <a:prstGeom prst="rect">
            <a:avLst/>
          </a:prstGeom>
          <a:noFill/>
        </p:spPr>
        <p:txBody>
          <a:bodyPr wrap="square" rtlCol="0">
            <a:spAutoFit/>
          </a:bodyPr>
          <a:lstStyle/>
          <a:p>
            <a:r>
              <a:rPr lang="en-US" b="1" dirty="0" smtClean="0"/>
              <a:t>Adult Education &amp; Family Literacy Act Program</a:t>
            </a:r>
            <a:endParaRPr lang="en-US" b="1" dirty="0"/>
          </a:p>
        </p:txBody>
      </p:sp>
      <p:sp>
        <p:nvSpPr>
          <p:cNvPr id="51" name="TextBox 50"/>
          <p:cNvSpPr txBox="1"/>
          <p:nvPr/>
        </p:nvSpPr>
        <p:spPr>
          <a:xfrm>
            <a:off x="6655326" y="1711840"/>
            <a:ext cx="2466192" cy="1169551"/>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Provide literacy, bridge programming, workforce prep., HSE prep, ESL, IET/IELCE, pre-apprenticeship, etc.</a:t>
            </a:r>
            <a:endParaRPr lang="en-US" dirty="0"/>
          </a:p>
        </p:txBody>
      </p:sp>
      <p:sp>
        <p:nvSpPr>
          <p:cNvPr id="52" name="TextBox 51"/>
          <p:cNvSpPr txBox="1"/>
          <p:nvPr/>
        </p:nvSpPr>
        <p:spPr>
          <a:xfrm>
            <a:off x="154375" y="3604885"/>
            <a:ext cx="1173693" cy="738664"/>
          </a:xfrm>
          <a:prstGeom prst="rect">
            <a:avLst/>
          </a:prstGeom>
          <a:noFill/>
        </p:spPr>
        <p:txBody>
          <a:bodyPr wrap="square" rtlCol="0">
            <a:spAutoFit/>
          </a:bodyPr>
          <a:lstStyle/>
          <a:p>
            <a:r>
              <a:rPr lang="en-US" b="1" dirty="0" smtClean="0"/>
              <a:t>Wagner-</a:t>
            </a:r>
            <a:r>
              <a:rPr lang="en-US" b="1" dirty="0" err="1" smtClean="0"/>
              <a:t>Peyser</a:t>
            </a:r>
            <a:r>
              <a:rPr lang="en-US" b="1" dirty="0" smtClean="0"/>
              <a:t> Act Program</a:t>
            </a:r>
            <a:endParaRPr lang="en-US" b="1" dirty="0"/>
          </a:p>
        </p:txBody>
      </p:sp>
      <p:sp>
        <p:nvSpPr>
          <p:cNvPr id="53" name="TextBox 52"/>
          <p:cNvSpPr txBox="1"/>
          <p:nvPr/>
        </p:nvSpPr>
        <p:spPr>
          <a:xfrm>
            <a:off x="1255076" y="3560304"/>
            <a:ext cx="2413993" cy="954107"/>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Provide outreach &amp; labor exchange activities for individuals and employers</a:t>
            </a:r>
            <a:endParaRPr lang="en-US" dirty="0"/>
          </a:p>
        </p:txBody>
      </p:sp>
      <p:sp>
        <p:nvSpPr>
          <p:cNvPr id="54" name="TextBox 53"/>
          <p:cNvSpPr txBox="1"/>
          <p:nvPr/>
        </p:nvSpPr>
        <p:spPr>
          <a:xfrm>
            <a:off x="6400101" y="3449335"/>
            <a:ext cx="2466192" cy="954107"/>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Provide education, safety &amp; health services &amp; employment services to qualified individuals</a:t>
            </a:r>
            <a:endParaRPr lang="en-US" dirty="0"/>
          </a:p>
        </p:txBody>
      </p:sp>
      <p:sp>
        <p:nvSpPr>
          <p:cNvPr id="55" name="TextBox 54"/>
          <p:cNvSpPr txBox="1"/>
          <p:nvPr/>
        </p:nvSpPr>
        <p:spPr>
          <a:xfrm>
            <a:off x="5218307" y="3785655"/>
            <a:ext cx="1233699" cy="738664"/>
          </a:xfrm>
          <a:prstGeom prst="rect">
            <a:avLst/>
          </a:prstGeom>
          <a:noFill/>
        </p:spPr>
        <p:txBody>
          <a:bodyPr wrap="square" rtlCol="0">
            <a:spAutoFit/>
          </a:bodyPr>
          <a:lstStyle/>
          <a:p>
            <a:r>
              <a:rPr lang="en-US" b="1" dirty="0" smtClean="0"/>
              <a:t>Vocational Rehabilitation Program</a:t>
            </a:r>
            <a:endParaRPr lang="en-US" b="1" dirty="0"/>
          </a:p>
        </p:txBody>
      </p:sp>
      <p:pic>
        <p:nvPicPr>
          <p:cNvPr id="9" name="Picture 8"/>
          <p:cNvPicPr>
            <a:picLocks noChangeAspect="1"/>
          </p:cNvPicPr>
          <p:nvPr/>
        </p:nvPicPr>
        <p:blipFill>
          <a:blip r:embed="rId3"/>
          <a:stretch>
            <a:fillRect/>
          </a:stretch>
        </p:blipFill>
        <p:spPr>
          <a:xfrm>
            <a:off x="3770093" y="2293341"/>
            <a:ext cx="1514551" cy="1543677"/>
          </a:xfrm>
          <a:prstGeom prst="ellipse">
            <a:avLst/>
          </a:prstGeom>
          <a:ln>
            <a:noFill/>
          </a:ln>
          <a:effectLst>
            <a:softEdge rad="112500"/>
          </a:effectLst>
        </p:spPr>
      </p:pic>
    </p:spTree>
    <p:extLst>
      <p:ext uri="{BB962C8B-B14F-4D97-AF65-F5344CB8AC3E}">
        <p14:creationId xmlns:p14="http://schemas.microsoft.com/office/powerpoint/2010/main" val="38585091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0"/>
        <p:cNvGrpSpPr/>
        <p:nvPr/>
      </p:nvGrpSpPr>
      <p:grpSpPr>
        <a:xfrm>
          <a:off x="0" y="0"/>
          <a:ext cx="0" cy="0"/>
          <a:chOff x="0" y="0"/>
          <a:chExt cx="0" cy="0"/>
        </a:xfrm>
      </p:grpSpPr>
      <p:sp>
        <p:nvSpPr>
          <p:cNvPr id="212" name="Google Shape;212;p34"/>
          <p:cNvSpPr txBox="1">
            <a:spLocks noGrp="1"/>
          </p:cNvSpPr>
          <p:nvPr>
            <p:ph type="title"/>
          </p:nvPr>
        </p:nvSpPr>
        <p:spPr>
          <a:xfrm>
            <a:off x="285293" y="1702426"/>
            <a:ext cx="2962656" cy="55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Responsibilities of Core Partners</a:t>
            </a:r>
            <a:endParaRPr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818" y="0"/>
            <a:ext cx="5705856" cy="5143500"/>
          </a:xfrm>
          <a:prstGeom prst="rect">
            <a:avLst/>
          </a:prstGeom>
        </p:spPr>
      </p:pic>
      <p:sp>
        <p:nvSpPr>
          <p:cNvPr id="5" name="TextBox 4"/>
          <p:cNvSpPr txBox="1"/>
          <p:nvPr/>
        </p:nvSpPr>
        <p:spPr>
          <a:xfrm>
            <a:off x="4063594" y="1455656"/>
            <a:ext cx="4718304" cy="523220"/>
          </a:xfrm>
          <a:prstGeom prst="rect">
            <a:avLst/>
          </a:prstGeom>
          <a:noFill/>
        </p:spPr>
        <p:txBody>
          <a:bodyPr wrap="square" rtlCol="0">
            <a:spAutoFit/>
          </a:bodyPr>
          <a:lstStyle/>
          <a:p>
            <a:r>
              <a:rPr lang="en-US" dirty="0" smtClean="0"/>
              <a:t>Provide joint access to programs &amp; activities through the one-stop</a:t>
            </a:r>
            <a:endParaRPr lang="en-US" dirty="0"/>
          </a:p>
        </p:txBody>
      </p:sp>
      <p:sp>
        <p:nvSpPr>
          <p:cNvPr id="33" name="TextBox 32"/>
          <p:cNvSpPr txBox="1"/>
          <p:nvPr/>
        </p:nvSpPr>
        <p:spPr>
          <a:xfrm>
            <a:off x="4063594" y="2048530"/>
            <a:ext cx="4718304" cy="738664"/>
          </a:xfrm>
          <a:prstGeom prst="rect">
            <a:avLst/>
          </a:prstGeom>
          <a:noFill/>
        </p:spPr>
        <p:txBody>
          <a:bodyPr wrap="square" rtlCol="0">
            <a:spAutoFit/>
          </a:bodyPr>
          <a:lstStyle/>
          <a:p>
            <a:r>
              <a:rPr lang="en-US" dirty="0" smtClean="0"/>
              <a:t>Participate in joint program initiatives such as Rapid Response, Meet &amp; Greets, Cross-trainings, Common Intake, Referrals, etc.</a:t>
            </a:r>
            <a:endParaRPr lang="en-US" dirty="0"/>
          </a:p>
        </p:txBody>
      </p:sp>
      <p:sp>
        <p:nvSpPr>
          <p:cNvPr id="34" name="TextBox 33"/>
          <p:cNvSpPr txBox="1"/>
          <p:nvPr/>
        </p:nvSpPr>
        <p:spPr>
          <a:xfrm>
            <a:off x="4063594" y="2820546"/>
            <a:ext cx="4718304" cy="738664"/>
          </a:xfrm>
          <a:prstGeom prst="rect">
            <a:avLst/>
          </a:prstGeom>
          <a:noFill/>
        </p:spPr>
        <p:txBody>
          <a:bodyPr wrap="square" rtlCol="0">
            <a:spAutoFit/>
          </a:bodyPr>
          <a:lstStyle/>
          <a:p>
            <a:r>
              <a:rPr lang="en-US" dirty="0" smtClean="0"/>
              <a:t>Use funds for: academic &amp; training programs, career services, collaborations, developing MOU’s, when necessary, one stop participation (infrastructure costs)</a:t>
            </a:r>
            <a:endParaRPr lang="en-US" dirty="0"/>
          </a:p>
        </p:txBody>
      </p:sp>
      <p:sp>
        <p:nvSpPr>
          <p:cNvPr id="35" name="TextBox 34"/>
          <p:cNvSpPr txBox="1"/>
          <p:nvPr/>
        </p:nvSpPr>
        <p:spPr>
          <a:xfrm>
            <a:off x="4063594" y="3612691"/>
            <a:ext cx="4718304" cy="738664"/>
          </a:xfrm>
          <a:prstGeom prst="rect">
            <a:avLst/>
          </a:prstGeom>
          <a:noFill/>
        </p:spPr>
        <p:txBody>
          <a:bodyPr wrap="square" rtlCol="0">
            <a:spAutoFit/>
          </a:bodyPr>
          <a:lstStyle/>
          <a:p>
            <a:r>
              <a:rPr lang="en-US" dirty="0" smtClean="0"/>
              <a:t>Develop joint programming that address regional &amp; economic needs as outlined by the Unified State plan and/or other Statewide initiatives</a:t>
            </a:r>
            <a:endParaRPr lang="en-US" dirty="0"/>
          </a:p>
        </p:txBody>
      </p:sp>
      <p:sp>
        <p:nvSpPr>
          <p:cNvPr id="36" name="TextBox 35"/>
          <p:cNvSpPr txBox="1"/>
          <p:nvPr/>
        </p:nvSpPr>
        <p:spPr>
          <a:xfrm>
            <a:off x="4063594" y="4404836"/>
            <a:ext cx="4718304" cy="307777"/>
          </a:xfrm>
          <a:prstGeom prst="rect">
            <a:avLst/>
          </a:prstGeom>
          <a:noFill/>
        </p:spPr>
        <p:txBody>
          <a:bodyPr wrap="square" rtlCol="0">
            <a:spAutoFit/>
          </a:bodyPr>
          <a:lstStyle/>
          <a:p>
            <a:r>
              <a:rPr lang="en-US" dirty="0" smtClean="0"/>
              <a:t>Leverage resources across partner organization</a:t>
            </a:r>
            <a:endParaRPr lang="en-US" dirty="0"/>
          </a:p>
        </p:txBody>
      </p:sp>
    </p:spTree>
    <p:extLst>
      <p:ext uri="{BB962C8B-B14F-4D97-AF65-F5344CB8AC3E}">
        <p14:creationId xmlns:p14="http://schemas.microsoft.com/office/powerpoint/2010/main" val="128598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animEffect transition="in" filter="dissolve">
                                      <p:cBhvr>
                                        <p:cTn id="12" dur="500"/>
                                        <p:tgtEl>
                                          <p:spTgt spid="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4">
                                            <p:txEl>
                                              <p:pRg st="0" end="0"/>
                                            </p:txEl>
                                          </p:spTgt>
                                        </p:tgtEl>
                                        <p:attrNameLst>
                                          <p:attrName>style.visibility</p:attrName>
                                        </p:attrNameLst>
                                      </p:cBhvr>
                                      <p:to>
                                        <p:strVal val="visible"/>
                                      </p:to>
                                    </p:set>
                                    <p:animEffect transition="in" filter="dissolve">
                                      <p:cBhvr>
                                        <p:cTn id="17" dur="500"/>
                                        <p:tgtEl>
                                          <p:spTgt spid="3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5">
                                            <p:txEl>
                                              <p:pRg st="0" end="0"/>
                                            </p:txEl>
                                          </p:spTgt>
                                        </p:tgtEl>
                                        <p:attrNameLst>
                                          <p:attrName>style.visibility</p:attrName>
                                        </p:attrNameLst>
                                      </p:cBhvr>
                                      <p:to>
                                        <p:strVal val="visible"/>
                                      </p:to>
                                    </p:set>
                                    <p:animEffect transition="in" filter="dissolve">
                                      <p:cBhvr>
                                        <p:cTn id="22" dur="500"/>
                                        <p:tgtEl>
                                          <p:spTgt spid="3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6">
                                            <p:txEl>
                                              <p:pRg st="0" end="0"/>
                                            </p:txEl>
                                          </p:spTgt>
                                        </p:tgtEl>
                                        <p:attrNameLst>
                                          <p:attrName>style.visibility</p:attrName>
                                        </p:attrNameLst>
                                      </p:cBhvr>
                                      <p:to>
                                        <p:strVal val="visible"/>
                                      </p:to>
                                    </p:set>
                                    <p:animEffect transition="in" filter="dissolve">
                                      <p:cBhvr>
                                        <p:cTn id="27"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0"/>
        <p:cNvGrpSpPr/>
        <p:nvPr/>
      </p:nvGrpSpPr>
      <p:grpSpPr>
        <a:xfrm>
          <a:off x="0" y="0"/>
          <a:ext cx="0" cy="0"/>
          <a:chOff x="0" y="0"/>
          <a:chExt cx="0" cy="0"/>
        </a:xfrm>
      </p:grpSpPr>
      <p:pic>
        <p:nvPicPr>
          <p:cNvPr id="211" name="Google Shape;211;p34"/>
          <p:cNvPicPr preferRelativeResize="0"/>
          <p:nvPr/>
        </p:nvPicPr>
        <p:blipFill rotWithShape="1">
          <a:blip r:embed="rId3">
            <a:alphaModFix amt="91000"/>
          </a:blip>
          <a:srcRect l="37957"/>
          <a:stretch/>
        </p:blipFill>
        <p:spPr>
          <a:xfrm>
            <a:off x="0" y="0"/>
            <a:ext cx="4833073" cy="5192578"/>
          </a:xfrm>
          <a:prstGeom prst="rect">
            <a:avLst/>
          </a:prstGeom>
          <a:noFill/>
          <a:ln>
            <a:noFill/>
          </a:ln>
        </p:spPr>
      </p:pic>
      <p:sp>
        <p:nvSpPr>
          <p:cNvPr id="212" name="Google Shape;212;p34"/>
          <p:cNvSpPr txBox="1">
            <a:spLocks noGrp="1"/>
          </p:cNvSpPr>
          <p:nvPr>
            <p:ph type="title"/>
          </p:nvPr>
        </p:nvSpPr>
        <p:spPr>
          <a:xfrm>
            <a:off x="5829350" y="402925"/>
            <a:ext cx="2683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Wyoming’s Community Colleges</a:t>
            </a:r>
            <a:endParaRPr dirty="0">
              <a:latin typeface="Arial" panose="020B0604020202020204" pitchFamily="34" charset="0"/>
              <a:cs typeface="Arial" panose="020B0604020202020204" pitchFamily="34" charset="0"/>
            </a:endParaRPr>
          </a:p>
        </p:txBody>
      </p:sp>
      <p:sp>
        <p:nvSpPr>
          <p:cNvPr id="214" name="Google Shape;214;p34"/>
          <p:cNvSpPr/>
          <p:nvPr/>
        </p:nvSpPr>
        <p:spPr>
          <a:xfrm>
            <a:off x="4787400" y="0"/>
            <a:ext cx="1935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8520;p64"/>
          <p:cNvGrpSpPr/>
          <p:nvPr/>
        </p:nvGrpSpPr>
        <p:grpSpPr>
          <a:xfrm>
            <a:off x="5274259" y="2027711"/>
            <a:ext cx="3621024" cy="2721255"/>
            <a:chOff x="951975" y="315800"/>
            <a:chExt cx="5860325" cy="4933550"/>
          </a:xfrm>
        </p:grpSpPr>
        <p:sp>
          <p:nvSpPr>
            <p:cNvPr id="8" name="Google Shape;8521;p64"/>
            <p:cNvSpPr/>
            <p:nvPr/>
          </p:nvSpPr>
          <p:spPr>
            <a:xfrm>
              <a:off x="6501500" y="3684025"/>
              <a:ext cx="310800" cy="261200"/>
            </a:xfrm>
            <a:custGeom>
              <a:avLst/>
              <a:gdLst/>
              <a:ahLst/>
              <a:cxnLst/>
              <a:rect l="l" t="t" r="r" b="b"/>
              <a:pathLst>
                <a:path w="12432" h="10448" extrusionOk="0">
                  <a:moveTo>
                    <a:pt x="4963" y="0"/>
                  </a:moveTo>
                  <a:cubicBezTo>
                    <a:pt x="2239" y="0"/>
                    <a:pt x="0" y="2356"/>
                    <a:pt x="0" y="5120"/>
                  </a:cubicBezTo>
                  <a:cubicBezTo>
                    <a:pt x="0" y="8227"/>
                    <a:pt x="2220" y="10447"/>
                    <a:pt x="5328" y="10447"/>
                  </a:cubicBezTo>
                  <a:cubicBezTo>
                    <a:pt x="9989" y="10447"/>
                    <a:pt x="12431" y="4898"/>
                    <a:pt x="8879" y="1568"/>
                  </a:cubicBezTo>
                  <a:cubicBezTo>
                    <a:pt x="7991" y="458"/>
                    <a:pt x="6660" y="14"/>
                    <a:pt x="5328" y="14"/>
                  </a:cubicBezTo>
                  <a:cubicBezTo>
                    <a:pt x="5205" y="5"/>
                    <a:pt x="5084" y="0"/>
                    <a:pt x="4963" y="0"/>
                  </a:cubicBezTo>
                  <a:close/>
                </a:path>
              </a:pathLst>
            </a:cu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 name="Google Shape;8522;p64"/>
            <p:cNvSpPr/>
            <p:nvPr/>
          </p:nvSpPr>
          <p:spPr>
            <a:xfrm>
              <a:off x="6501500" y="2945200"/>
              <a:ext cx="310800" cy="261925"/>
            </a:xfrm>
            <a:custGeom>
              <a:avLst/>
              <a:gdLst/>
              <a:ahLst/>
              <a:cxnLst/>
              <a:rect l="l" t="t" r="r" b="b"/>
              <a:pathLst>
                <a:path w="12432" h="10477" extrusionOk="0">
                  <a:moveTo>
                    <a:pt x="5852" y="1"/>
                  </a:moveTo>
                  <a:cubicBezTo>
                    <a:pt x="5678" y="1"/>
                    <a:pt x="5503" y="15"/>
                    <a:pt x="5328" y="44"/>
                  </a:cubicBezTo>
                  <a:cubicBezTo>
                    <a:pt x="5205" y="34"/>
                    <a:pt x="5084" y="30"/>
                    <a:pt x="4963" y="30"/>
                  </a:cubicBezTo>
                  <a:cubicBezTo>
                    <a:pt x="2239" y="30"/>
                    <a:pt x="0" y="2386"/>
                    <a:pt x="0" y="5149"/>
                  </a:cubicBezTo>
                  <a:cubicBezTo>
                    <a:pt x="0" y="8035"/>
                    <a:pt x="2220" y="10477"/>
                    <a:pt x="5328" y="10477"/>
                  </a:cubicBezTo>
                  <a:cubicBezTo>
                    <a:pt x="9989" y="10477"/>
                    <a:pt x="12431" y="4705"/>
                    <a:pt x="8879" y="1376"/>
                  </a:cubicBezTo>
                  <a:cubicBezTo>
                    <a:pt x="8108" y="604"/>
                    <a:pt x="7002" y="1"/>
                    <a:pt x="5852" y="1"/>
                  </a:cubicBezTo>
                  <a:close/>
                </a:path>
              </a:pathLst>
            </a:cu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 name="Google Shape;8523;p64"/>
            <p:cNvSpPr/>
            <p:nvPr/>
          </p:nvSpPr>
          <p:spPr>
            <a:xfrm>
              <a:off x="6501500" y="2202650"/>
              <a:ext cx="310800" cy="266400"/>
            </a:xfrm>
            <a:custGeom>
              <a:avLst/>
              <a:gdLst/>
              <a:ahLst/>
              <a:cxnLst/>
              <a:rect l="l" t="t" r="r" b="b"/>
              <a:pathLst>
                <a:path w="12432" h="10656" extrusionOk="0">
                  <a:moveTo>
                    <a:pt x="5328" y="0"/>
                  </a:moveTo>
                  <a:cubicBezTo>
                    <a:pt x="2442" y="0"/>
                    <a:pt x="0" y="2442"/>
                    <a:pt x="0" y="5328"/>
                  </a:cubicBezTo>
                  <a:cubicBezTo>
                    <a:pt x="0" y="8214"/>
                    <a:pt x="2220" y="10655"/>
                    <a:pt x="5328" y="10655"/>
                  </a:cubicBezTo>
                  <a:cubicBezTo>
                    <a:pt x="9989" y="10655"/>
                    <a:pt x="12431" y="4884"/>
                    <a:pt x="8879" y="1554"/>
                  </a:cubicBezTo>
                  <a:cubicBezTo>
                    <a:pt x="7991" y="444"/>
                    <a:pt x="6660" y="0"/>
                    <a:pt x="5328" y="0"/>
                  </a:cubicBezTo>
                  <a:close/>
                </a:path>
              </a:pathLst>
            </a:cu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 name="Google Shape;8524;p64"/>
            <p:cNvSpPr/>
            <p:nvPr/>
          </p:nvSpPr>
          <p:spPr>
            <a:xfrm>
              <a:off x="951975" y="3495675"/>
              <a:ext cx="5460750" cy="1753675"/>
            </a:xfrm>
            <a:custGeom>
              <a:avLst/>
              <a:gdLst/>
              <a:ahLst/>
              <a:cxnLst/>
              <a:rect l="l" t="t" r="r" b="b"/>
              <a:pathLst>
                <a:path w="218430" h="70147" fill="none" extrusionOk="0">
                  <a:moveTo>
                    <a:pt x="29746" y="1"/>
                  </a:moveTo>
                  <a:lnTo>
                    <a:pt x="0" y="14430"/>
                  </a:lnTo>
                  <a:lnTo>
                    <a:pt x="109215" y="70147"/>
                  </a:lnTo>
                  <a:lnTo>
                    <a:pt x="218429" y="14430"/>
                  </a:lnTo>
                  <a:lnTo>
                    <a:pt x="188684" y="1"/>
                  </a:lnTo>
                  <a:lnTo>
                    <a:pt x="109215" y="40623"/>
                  </a:lnTo>
                  <a:close/>
                </a:path>
              </a:pathLst>
            </a:cu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 name="Google Shape;8525;p64"/>
            <p:cNvSpPr/>
            <p:nvPr/>
          </p:nvSpPr>
          <p:spPr>
            <a:xfrm>
              <a:off x="951975" y="2757600"/>
              <a:ext cx="5460750" cy="1753675"/>
            </a:xfrm>
            <a:custGeom>
              <a:avLst/>
              <a:gdLst/>
              <a:ahLst/>
              <a:cxnLst/>
              <a:rect l="l" t="t" r="r" b="b"/>
              <a:pathLst>
                <a:path w="218430" h="70147" fill="none" extrusionOk="0">
                  <a:moveTo>
                    <a:pt x="188684" y="0"/>
                  </a:moveTo>
                  <a:lnTo>
                    <a:pt x="158939" y="15095"/>
                  </a:lnTo>
                  <a:lnTo>
                    <a:pt x="109215" y="40623"/>
                  </a:lnTo>
                  <a:lnTo>
                    <a:pt x="59491" y="15095"/>
                  </a:lnTo>
                  <a:lnTo>
                    <a:pt x="29746" y="0"/>
                  </a:lnTo>
                  <a:lnTo>
                    <a:pt x="0" y="14429"/>
                  </a:lnTo>
                  <a:lnTo>
                    <a:pt x="29746" y="29524"/>
                  </a:lnTo>
                  <a:lnTo>
                    <a:pt x="109215" y="70146"/>
                  </a:lnTo>
                  <a:lnTo>
                    <a:pt x="188684" y="29524"/>
                  </a:lnTo>
                  <a:lnTo>
                    <a:pt x="218429" y="14429"/>
                  </a:lnTo>
                  <a:close/>
                </a:path>
              </a:pathLst>
            </a:cu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 name="Google Shape;8526;p64"/>
            <p:cNvSpPr/>
            <p:nvPr/>
          </p:nvSpPr>
          <p:spPr>
            <a:xfrm>
              <a:off x="951975" y="2019500"/>
              <a:ext cx="5460750" cy="1753675"/>
            </a:xfrm>
            <a:custGeom>
              <a:avLst/>
              <a:gdLst/>
              <a:ahLst/>
              <a:cxnLst/>
              <a:rect l="l" t="t" r="r" b="b"/>
              <a:pathLst>
                <a:path w="218430" h="70147" fill="none" extrusionOk="0">
                  <a:moveTo>
                    <a:pt x="188684" y="1"/>
                  </a:moveTo>
                  <a:lnTo>
                    <a:pt x="158939" y="15096"/>
                  </a:lnTo>
                  <a:lnTo>
                    <a:pt x="129193" y="30190"/>
                  </a:lnTo>
                  <a:lnTo>
                    <a:pt x="109215" y="40623"/>
                  </a:lnTo>
                  <a:lnTo>
                    <a:pt x="89237" y="30190"/>
                  </a:lnTo>
                  <a:lnTo>
                    <a:pt x="59491" y="15096"/>
                  </a:lnTo>
                  <a:lnTo>
                    <a:pt x="29746" y="1"/>
                  </a:lnTo>
                  <a:lnTo>
                    <a:pt x="0" y="14208"/>
                  </a:lnTo>
                  <a:lnTo>
                    <a:pt x="29746" y="29524"/>
                  </a:lnTo>
                  <a:lnTo>
                    <a:pt x="59491" y="44619"/>
                  </a:lnTo>
                  <a:lnTo>
                    <a:pt x="109215" y="70147"/>
                  </a:lnTo>
                  <a:lnTo>
                    <a:pt x="158939" y="44619"/>
                  </a:lnTo>
                  <a:lnTo>
                    <a:pt x="188684" y="29524"/>
                  </a:lnTo>
                  <a:lnTo>
                    <a:pt x="218429" y="14208"/>
                  </a:lnTo>
                  <a:close/>
                </a:path>
              </a:pathLst>
            </a:cu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 name="Google Shape;8527;p64"/>
            <p:cNvSpPr/>
            <p:nvPr/>
          </p:nvSpPr>
          <p:spPr>
            <a:xfrm>
              <a:off x="951975" y="315800"/>
              <a:ext cx="5460750" cy="2719300"/>
            </a:xfrm>
            <a:custGeom>
              <a:avLst/>
              <a:gdLst/>
              <a:ahLst/>
              <a:cxnLst/>
              <a:rect l="l" t="t" r="r" b="b"/>
              <a:pathLst>
                <a:path w="218430" h="108772" fill="none" extrusionOk="0">
                  <a:moveTo>
                    <a:pt x="109215" y="1"/>
                  </a:moveTo>
                  <a:lnTo>
                    <a:pt x="0" y="52832"/>
                  </a:lnTo>
                  <a:lnTo>
                    <a:pt x="109215" y="108771"/>
                  </a:lnTo>
                  <a:lnTo>
                    <a:pt x="218429" y="52832"/>
                  </a:lnTo>
                  <a:close/>
                </a:path>
              </a:pathLst>
            </a:cu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 name="Google Shape;8528;p64"/>
            <p:cNvSpPr/>
            <p:nvPr/>
          </p:nvSpPr>
          <p:spPr>
            <a:xfrm>
              <a:off x="6501500" y="1464200"/>
              <a:ext cx="310800" cy="261550"/>
            </a:xfrm>
            <a:custGeom>
              <a:avLst/>
              <a:gdLst/>
              <a:ahLst/>
              <a:cxnLst/>
              <a:rect l="l" t="t" r="r" b="b"/>
              <a:pathLst>
                <a:path w="12432" h="10462" extrusionOk="0">
                  <a:moveTo>
                    <a:pt x="4963" y="1"/>
                  </a:moveTo>
                  <a:cubicBezTo>
                    <a:pt x="2239" y="1"/>
                    <a:pt x="0" y="2357"/>
                    <a:pt x="0" y="5120"/>
                  </a:cubicBezTo>
                  <a:cubicBezTo>
                    <a:pt x="0" y="8097"/>
                    <a:pt x="2036" y="10462"/>
                    <a:pt x="4938" y="10462"/>
                  </a:cubicBezTo>
                  <a:cubicBezTo>
                    <a:pt x="5066" y="10462"/>
                    <a:pt x="5196" y="10457"/>
                    <a:pt x="5328" y="10448"/>
                  </a:cubicBezTo>
                  <a:cubicBezTo>
                    <a:pt x="9989" y="10448"/>
                    <a:pt x="12431" y="4898"/>
                    <a:pt x="8879" y="1569"/>
                  </a:cubicBezTo>
                  <a:cubicBezTo>
                    <a:pt x="7991" y="459"/>
                    <a:pt x="6660" y="15"/>
                    <a:pt x="5328" y="15"/>
                  </a:cubicBezTo>
                  <a:cubicBezTo>
                    <a:pt x="5205" y="5"/>
                    <a:pt x="5084" y="1"/>
                    <a:pt x="4963" y="1"/>
                  </a:cubicBezTo>
                  <a:close/>
                </a:path>
              </a:pathLst>
            </a:cu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3" name="TextBox 2"/>
          <p:cNvSpPr txBox="1"/>
          <p:nvPr/>
        </p:nvSpPr>
        <p:spPr>
          <a:xfrm>
            <a:off x="5846547" y="2558916"/>
            <a:ext cx="2649406" cy="369332"/>
          </a:xfrm>
          <a:prstGeom prst="rect">
            <a:avLst/>
          </a:prstGeom>
          <a:noFill/>
        </p:spPr>
        <p:txBody>
          <a:bodyPr wrap="square" rtlCol="0">
            <a:spAutoFit/>
          </a:bodyPr>
          <a:lstStyle/>
          <a:p>
            <a:r>
              <a:rPr lang="en-US" sz="1800" b="1" i="1" dirty="0" smtClean="0"/>
              <a:t>Stackable credentials</a:t>
            </a:r>
            <a:endParaRPr lang="en-US" sz="1800" b="1" i="1" dirty="0"/>
          </a:p>
        </p:txBody>
      </p:sp>
      <p:sp>
        <p:nvSpPr>
          <p:cNvPr id="17" name="TextBox 16"/>
          <p:cNvSpPr txBox="1"/>
          <p:nvPr/>
        </p:nvSpPr>
        <p:spPr>
          <a:xfrm rot="1641549">
            <a:off x="5610091" y="3247601"/>
            <a:ext cx="1563751" cy="369332"/>
          </a:xfrm>
          <a:prstGeom prst="rect">
            <a:avLst/>
          </a:prstGeom>
          <a:noFill/>
        </p:spPr>
        <p:txBody>
          <a:bodyPr wrap="square" rtlCol="0">
            <a:spAutoFit/>
          </a:bodyPr>
          <a:lstStyle/>
          <a:p>
            <a:r>
              <a:rPr lang="en-US" sz="1800" b="1" i="1" dirty="0" smtClean="0"/>
              <a:t>Concurrent </a:t>
            </a:r>
            <a:endParaRPr lang="en-US" sz="1800" b="1" i="1" dirty="0"/>
          </a:p>
        </p:txBody>
      </p:sp>
      <p:sp>
        <p:nvSpPr>
          <p:cNvPr id="18" name="TextBox 17"/>
          <p:cNvSpPr txBox="1"/>
          <p:nvPr/>
        </p:nvSpPr>
        <p:spPr>
          <a:xfrm rot="20055509">
            <a:off x="6919782" y="3203673"/>
            <a:ext cx="1574072" cy="369332"/>
          </a:xfrm>
          <a:prstGeom prst="rect">
            <a:avLst/>
          </a:prstGeom>
          <a:noFill/>
        </p:spPr>
        <p:txBody>
          <a:bodyPr wrap="square" rtlCol="0">
            <a:spAutoFit/>
          </a:bodyPr>
          <a:lstStyle/>
          <a:p>
            <a:r>
              <a:rPr lang="en-US" sz="1800" b="1" i="1" dirty="0" smtClean="0"/>
              <a:t>Enrollments</a:t>
            </a:r>
            <a:endParaRPr lang="en-US" sz="1800" b="1" i="1" dirty="0"/>
          </a:p>
        </p:txBody>
      </p:sp>
      <p:sp>
        <p:nvSpPr>
          <p:cNvPr id="19" name="TextBox 18"/>
          <p:cNvSpPr txBox="1"/>
          <p:nvPr/>
        </p:nvSpPr>
        <p:spPr>
          <a:xfrm rot="1609954">
            <a:off x="6163921" y="3741835"/>
            <a:ext cx="650578" cy="369332"/>
          </a:xfrm>
          <a:prstGeom prst="rect">
            <a:avLst/>
          </a:prstGeom>
          <a:noFill/>
        </p:spPr>
        <p:txBody>
          <a:bodyPr wrap="square" rtlCol="0">
            <a:spAutoFit/>
          </a:bodyPr>
          <a:lstStyle/>
          <a:p>
            <a:r>
              <a:rPr lang="en-US" sz="1800" b="1" i="1" dirty="0" smtClean="0"/>
              <a:t>IET</a:t>
            </a:r>
            <a:endParaRPr lang="en-US" sz="1800" b="1" i="1" dirty="0"/>
          </a:p>
        </p:txBody>
      </p:sp>
      <p:sp>
        <p:nvSpPr>
          <p:cNvPr id="20" name="TextBox 19"/>
          <p:cNvSpPr txBox="1"/>
          <p:nvPr/>
        </p:nvSpPr>
        <p:spPr>
          <a:xfrm rot="19845288">
            <a:off x="6872502" y="3799093"/>
            <a:ext cx="905919" cy="369332"/>
          </a:xfrm>
          <a:prstGeom prst="rect">
            <a:avLst/>
          </a:prstGeom>
          <a:noFill/>
        </p:spPr>
        <p:txBody>
          <a:bodyPr wrap="square" rtlCol="0">
            <a:spAutoFit/>
          </a:bodyPr>
          <a:lstStyle/>
          <a:p>
            <a:r>
              <a:rPr lang="en-US" sz="1800" b="1" i="1" dirty="0" smtClean="0"/>
              <a:t>IELCE</a:t>
            </a:r>
            <a:endParaRPr lang="en-US" sz="1800" b="1" i="1" dirty="0"/>
          </a:p>
        </p:txBody>
      </p:sp>
      <p:sp>
        <p:nvSpPr>
          <p:cNvPr id="21" name="TextBox 20"/>
          <p:cNvSpPr txBox="1"/>
          <p:nvPr/>
        </p:nvSpPr>
        <p:spPr>
          <a:xfrm rot="1609954">
            <a:off x="5710315" y="4043905"/>
            <a:ext cx="1050602" cy="369332"/>
          </a:xfrm>
          <a:prstGeom prst="rect">
            <a:avLst/>
          </a:prstGeom>
          <a:noFill/>
        </p:spPr>
        <p:txBody>
          <a:bodyPr wrap="square" rtlCol="0">
            <a:spAutoFit/>
          </a:bodyPr>
          <a:lstStyle/>
          <a:p>
            <a:r>
              <a:rPr lang="en-US" sz="1800" b="1" i="1" dirty="0" smtClean="0"/>
              <a:t>Bridge</a:t>
            </a:r>
            <a:endParaRPr lang="en-US" sz="1800" b="1" i="1" dirty="0"/>
          </a:p>
        </p:txBody>
      </p:sp>
      <p:sp>
        <p:nvSpPr>
          <p:cNvPr id="22" name="TextBox 21"/>
          <p:cNvSpPr txBox="1"/>
          <p:nvPr/>
        </p:nvSpPr>
        <p:spPr>
          <a:xfrm rot="19858296">
            <a:off x="6990957" y="4061849"/>
            <a:ext cx="1308259" cy="369332"/>
          </a:xfrm>
          <a:prstGeom prst="rect">
            <a:avLst/>
          </a:prstGeom>
          <a:noFill/>
        </p:spPr>
        <p:txBody>
          <a:bodyPr wrap="square" rtlCol="0">
            <a:spAutoFit/>
          </a:bodyPr>
          <a:lstStyle/>
          <a:p>
            <a:r>
              <a:rPr lang="en-US" sz="1800" b="1" i="1" dirty="0" smtClean="0"/>
              <a:t>Programs</a:t>
            </a:r>
            <a:endParaRPr lang="en-US" sz="1800" b="1" i="1" dirty="0"/>
          </a:p>
        </p:txBody>
      </p:sp>
    </p:spTree>
    <p:extLst>
      <p:ext uri="{BB962C8B-B14F-4D97-AF65-F5344CB8AC3E}">
        <p14:creationId xmlns:p14="http://schemas.microsoft.com/office/powerpoint/2010/main" val="24766381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0"/>
        <p:cNvGrpSpPr/>
        <p:nvPr/>
      </p:nvGrpSpPr>
      <p:grpSpPr>
        <a:xfrm>
          <a:off x="0" y="0"/>
          <a:ext cx="0" cy="0"/>
          <a:chOff x="0" y="0"/>
          <a:chExt cx="0" cy="0"/>
        </a:xfrm>
      </p:grpSpPr>
      <p:pic>
        <p:nvPicPr>
          <p:cNvPr id="211" name="Google Shape;211;p34"/>
          <p:cNvPicPr preferRelativeResize="0"/>
          <p:nvPr/>
        </p:nvPicPr>
        <p:blipFill rotWithShape="1">
          <a:blip r:embed="rId3">
            <a:alphaModFix amt="91000"/>
          </a:blip>
          <a:srcRect l="37957"/>
          <a:stretch/>
        </p:blipFill>
        <p:spPr>
          <a:xfrm>
            <a:off x="-34358" y="-24537"/>
            <a:ext cx="4833073" cy="5192578"/>
          </a:xfrm>
          <a:prstGeom prst="rect">
            <a:avLst/>
          </a:prstGeom>
          <a:noFill/>
          <a:ln>
            <a:noFill/>
          </a:ln>
        </p:spPr>
      </p:pic>
      <p:sp>
        <p:nvSpPr>
          <p:cNvPr id="212" name="Google Shape;212;p34"/>
          <p:cNvSpPr txBox="1">
            <a:spLocks noGrp="1"/>
          </p:cNvSpPr>
          <p:nvPr>
            <p:ph type="title"/>
          </p:nvPr>
        </p:nvSpPr>
        <p:spPr>
          <a:xfrm>
            <a:off x="5829350" y="402925"/>
            <a:ext cx="26838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smtClean="0">
                <a:latin typeface="Arial" panose="020B0604020202020204" pitchFamily="34" charset="0"/>
                <a:cs typeface="Arial" panose="020B0604020202020204" pitchFamily="34" charset="0"/>
              </a:rPr>
              <a:t>Perkins V</a:t>
            </a:r>
            <a:endParaRPr dirty="0">
              <a:latin typeface="Arial" panose="020B0604020202020204" pitchFamily="34" charset="0"/>
              <a:cs typeface="Arial" panose="020B0604020202020204" pitchFamily="34" charset="0"/>
            </a:endParaRPr>
          </a:p>
        </p:txBody>
      </p:sp>
      <p:sp>
        <p:nvSpPr>
          <p:cNvPr id="213" name="Google Shape;213;p34"/>
          <p:cNvSpPr txBox="1">
            <a:spLocks noGrp="1"/>
          </p:cNvSpPr>
          <p:nvPr>
            <p:ph type="body" idx="1"/>
          </p:nvPr>
        </p:nvSpPr>
        <p:spPr>
          <a:xfrm>
            <a:off x="5741621" y="1463691"/>
            <a:ext cx="2976300" cy="13686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sz="2000" dirty="0" smtClean="0">
                <a:latin typeface="Arial" panose="020B0604020202020204" pitchFamily="34" charset="0"/>
                <a:cs typeface="Arial" panose="020B0604020202020204" pitchFamily="34" charset="0"/>
              </a:rPr>
              <a:t>“…….expanding opportunities for every student to explore, choose, and follow career &amp; technical education programs of study and career pathways to earn credentials of value</a:t>
            </a:r>
            <a:r>
              <a:rPr lang="en" dirty="0" smtClean="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p:txBody>
      </p:sp>
      <p:sp>
        <p:nvSpPr>
          <p:cNvPr id="214" name="Google Shape;214;p34"/>
          <p:cNvSpPr/>
          <p:nvPr/>
        </p:nvSpPr>
        <p:spPr>
          <a:xfrm>
            <a:off x="4787400" y="0"/>
            <a:ext cx="1935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248717" y="4689043"/>
            <a:ext cx="4374489" cy="307777"/>
          </a:xfrm>
          <a:prstGeom prst="rect">
            <a:avLst/>
          </a:prstGeom>
          <a:noFill/>
        </p:spPr>
        <p:txBody>
          <a:bodyPr wrap="square" rtlCol="0">
            <a:spAutoFit/>
          </a:bodyPr>
          <a:lstStyle/>
          <a:p>
            <a:r>
              <a:rPr lang="en-US" dirty="0" smtClean="0"/>
              <a:t>To learn more about Perkins V, click </a:t>
            </a:r>
            <a:r>
              <a:rPr lang="en-US" dirty="0" smtClean="0">
                <a:hlinkClick r:id="rId4"/>
              </a:rPr>
              <a:t>here</a:t>
            </a:r>
            <a:r>
              <a:rPr lang="en-US" dirty="0" smtClean="0"/>
              <a:t>.</a:t>
            </a:r>
            <a:endParaRPr lang="en-US" dirty="0"/>
          </a:p>
        </p:txBody>
      </p:sp>
    </p:spTree>
    <p:extLst>
      <p:ext uri="{BB962C8B-B14F-4D97-AF65-F5344CB8AC3E}">
        <p14:creationId xmlns:p14="http://schemas.microsoft.com/office/powerpoint/2010/main" val="32131156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0"/>
        <p:cNvGrpSpPr/>
        <p:nvPr/>
      </p:nvGrpSpPr>
      <p:grpSpPr>
        <a:xfrm>
          <a:off x="0" y="0"/>
          <a:ext cx="0" cy="0"/>
          <a:chOff x="0" y="0"/>
          <a:chExt cx="0" cy="0"/>
        </a:xfrm>
      </p:grpSpPr>
      <p:pic>
        <p:nvPicPr>
          <p:cNvPr id="211" name="Google Shape;211;p34"/>
          <p:cNvPicPr preferRelativeResize="0"/>
          <p:nvPr/>
        </p:nvPicPr>
        <p:blipFill rotWithShape="1">
          <a:blip r:embed="rId3">
            <a:alphaModFix amt="91000"/>
          </a:blip>
          <a:srcRect l="37957"/>
          <a:stretch/>
        </p:blipFill>
        <p:spPr>
          <a:xfrm>
            <a:off x="-34358" y="-24537"/>
            <a:ext cx="4833073" cy="5192578"/>
          </a:xfrm>
          <a:prstGeom prst="rect">
            <a:avLst/>
          </a:prstGeom>
          <a:noFill/>
          <a:ln>
            <a:noFill/>
          </a:ln>
        </p:spPr>
      </p:pic>
      <p:sp>
        <p:nvSpPr>
          <p:cNvPr id="212" name="Google Shape;212;p34"/>
          <p:cNvSpPr txBox="1">
            <a:spLocks noGrp="1"/>
          </p:cNvSpPr>
          <p:nvPr>
            <p:ph type="title"/>
          </p:nvPr>
        </p:nvSpPr>
        <p:spPr>
          <a:xfrm>
            <a:off x="5829350" y="402925"/>
            <a:ext cx="26838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smtClean="0">
                <a:latin typeface="Arial" panose="020B0604020202020204" pitchFamily="34" charset="0"/>
                <a:cs typeface="Arial" panose="020B0604020202020204" pitchFamily="34" charset="0"/>
              </a:rPr>
              <a:t>Community Service Providers</a:t>
            </a:r>
            <a:endParaRPr dirty="0">
              <a:latin typeface="Arial" panose="020B0604020202020204" pitchFamily="34" charset="0"/>
              <a:cs typeface="Arial" panose="020B0604020202020204" pitchFamily="34" charset="0"/>
            </a:endParaRPr>
          </a:p>
        </p:txBody>
      </p:sp>
      <p:sp>
        <p:nvSpPr>
          <p:cNvPr id="213" name="Google Shape;213;p34"/>
          <p:cNvSpPr txBox="1">
            <a:spLocks noGrp="1"/>
          </p:cNvSpPr>
          <p:nvPr>
            <p:ph type="body" idx="1"/>
          </p:nvPr>
        </p:nvSpPr>
        <p:spPr>
          <a:xfrm>
            <a:off x="5536850" y="2224472"/>
            <a:ext cx="2976300" cy="13686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dirty="0" smtClean="0">
                <a:latin typeface="Arial" panose="020B0604020202020204" pitchFamily="34" charset="0"/>
                <a:cs typeface="Arial" panose="020B0604020202020204" pitchFamily="34" charset="0"/>
              </a:rPr>
              <a:t>“Helping one person might not change the whole world, but it could change the world for one person.”</a:t>
            </a:r>
            <a:endParaRPr dirty="0">
              <a:latin typeface="Arial" panose="020B0604020202020204" pitchFamily="34" charset="0"/>
              <a:cs typeface="Arial" panose="020B0604020202020204" pitchFamily="34" charset="0"/>
            </a:endParaRPr>
          </a:p>
        </p:txBody>
      </p:sp>
      <p:sp>
        <p:nvSpPr>
          <p:cNvPr id="214" name="Google Shape;214;p34"/>
          <p:cNvSpPr/>
          <p:nvPr/>
        </p:nvSpPr>
        <p:spPr>
          <a:xfrm>
            <a:off x="4787400" y="0"/>
            <a:ext cx="1935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50058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0"/>
        <p:cNvGrpSpPr/>
        <p:nvPr/>
      </p:nvGrpSpPr>
      <p:grpSpPr>
        <a:xfrm>
          <a:off x="0" y="0"/>
          <a:ext cx="0" cy="0"/>
          <a:chOff x="0" y="0"/>
          <a:chExt cx="0" cy="0"/>
        </a:xfrm>
      </p:grpSpPr>
      <p:pic>
        <p:nvPicPr>
          <p:cNvPr id="211" name="Google Shape;211;p34"/>
          <p:cNvPicPr preferRelativeResize="0"/>
          <p:nvPr/>
        </p:nvPicPr>
        <p:blipFill rotWithShape="1">
          <a:blip r:embed="rId3">
            <a:alphaModFix amt="91000"/>
          </a:blip>
          <a:srcRect l="37957"/>
          <a:stretch/>
        </p:blipFill>
        <p:spPr>
          <a:xfrm>
            <a:off x="-34358" y="-24537"/>
            <a:ext cx="4833073" cy="5192578"/>
          </a:xfrm>
          <a:prstGeom prst="rect">
            <a:avLst/>
          </a:prstGeom>
          <a:noFill/>
          <a:ln>
            <a:noFill/>
          </a:ln>
        </p:spPr>
      </p:pic>
      <p:sp>
        <p:nvSpPr>
          <p:cNvPr id="212" name="Google Shape;212;p34"/>
          <p:cNvSpPr txBox="1">
            <a:spLocks noGrp="1"/>
          </p:cNvSpPr>
          <p:nvPr>
            <p:ph type="title"/>
          </p:nvPr>
        </p:nvSpPr>
        <p:spPr>
          <a:xfrm>
            <a:off x="5829350" y="402925"/>
            <a:ext cx="26838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smtClean="0">
                <a:latin typeface="Arial" panose="020B0604020202020204" pitchFamily="34" charset="0"/>
                <a:cs typeface="Arial" panose="020B0604020202020204" pitchFamily="34" charset="0"/>
              </a:rPr>
              <a:t>Core Partner’s</a:t>
            </a:r>
            <a:endParaRPr dirty="0">
              <a:latin typeface="Arial" panose="020B0604020202020204" pitchFamily="34" charset="0"/>
              <a:cs typeface="Arial" panose="020B0604020202020204" pitchFamily="34" charset="0"/>
            </a:endParaRPr>
          </a:p>
        </p:txBody>
      </p:sp>
      <p:sp>
        <p:nvSpPr>
          <p:cNvPr id="213" name="Google Shape;213;p34"/>
          <p:cNvSpPr txBox="1">
            <a:spLocks noGrp="1"/>
          </p:cNvSpPr>
          <p:nvPr>
            <p:ph type="body" idx="1"/>
          </p:nvPr>
        </p:nvSpPr>
        <p:spPr>
          <a:xfrm>
            <a:off x="5683100" y="1289052"/>
            <a:ext cx="2976300" cy="1368600"/>
          </a:xfrm>
          <a:prstGeom prst="rect">
            <a:avLst/>
          </a:prstGeom>
        </p:spPr>
        <p:txBody>
          <a:bodyPr spcFirstLastPara="1" wrap="square" lIns="91425" tIns="91425" rIns="91425" bIns="91425" anchor="t" anchorCtr="0">
            <a:noAutofit/>
          </a:bodyPr>
          <a:lstStyle/>
          <a:p>
            <a:pPr marL="0" indent="0" algn="ctr">
              <a:spcAft>
                <a:spcPts val="1600"/>
              </a:spcAft>
              <a:buNone/>
            </a:pPr>
            <a:r>
              <a:rPr lang="en-US" sz="1800" dirty="0">
                <a:latin typeface="Arial" panose="020B0604020202020204" pitchFamily="34" charset="0"/>
                <a:cs typeface="Arial" panose="020B0604020202020204" pitchFamily="34" charset="0"/>
              </a:rPr>
              <a:t>Common Intake</a:t>
            </a:r>
          </a:p>
          <a:p>
            <a:pPr marL="0" lvl="0" indent="0" algn="ctr" rtl="0">
              <a:spcBef>
                <a:spcPts val="0"/>
              </a:spcBef>
              <a:spcAft>
                <a:spcPts val="1600"/>
              </a:spcAft>
              <a:buNone/>
            </a:pPr>
            <a:r>
              <a:rPr lang="en-US" sz="1800" dirty="0" smtClean="0">
                <a:latin typeface="Arial" panose="020B0604020202020204" pitchFamily="34" charset="0"/>
                <a:cs typeface="Arial" panose="020B0604020202020204" pitchFamily="34" charset="0"/>
              </a:rPr>
              <a:t>Joint Programming</a:t>
            </a:r>
          </a:p>
          <a:p>
            <a:pPr marL="0" lvl="0" indent="0" algn="ctr" rtl="0">
              <a:spcBef>
                <a:spcPts val="0"/>
              </a:spcBef>
              <a:spcAft>
                <a:spcPts val="1600"/>
              </a:spcAft>
              <a:buNone/>
            </a:pPr>
            <a:r>
              <a:rPr lang="en-US" sz="1800" dirty="0" smtClean="0">
                <a:latin typeface="Arial" panose="020B0604020202020204" pitchFamily="34" charset="0"/>
                <a:cs typeface="Arial" panose="020B0604020202020204" pitchFamily="34" charset="0"/>
              </a:rPr>
              <a:t>Incentive Programs for Youth</a:t>
            </a:r>
          </a:p>
          <a:p>
            <a:pPr marL="0" lvl="0" indent="0" algn="ctr" rtl="0">
              <a:spcBef>
                <a:spcPts val="0"/>
              </a:spcBef>
              <a:spcAft>
                <a:spcPts val="1600"/>
              </a:spcAft>
              <a:buNone/>
            </a:pPr>
            <a:r>
              <a:rPr lang="en-US" sz="1800" dirty="0" smtClean="0">
                <a:latin typeface="Arial" panose="020B0604020202020204" pitchFamily="34" charset="0"/>
                <a:cs typeface="Arial" panose="020B0604020202020204" pitchFamily="34" charset="0"/>
              </a:rPr>
              <a:t>Integrated Education and Training</a:t>
            </a:r>
          </a:p>
          <a:p>
            <a:pPr marL="0" lvl="0" indent="0" algn="ctr" rtl="0">
              <a:spcBef>
                <a:spcPts val="0"/>
              </a:spcBef>
              <a:spcAft>
                <a:spcPts val="1600"/>
              </a:spcAft>
              <a:buNone/>
            </a:pPr>
            <a:r>
              <a:rPr lang="en-US" sz="1800" dirty="0" smtClean="0">
                <a:latin typeface="Arial" panose="020B0604020202020204" pitchFamily="34" charset="0"/>
                <a:cs typeface="Arial" panose="020B0604020202020204" pitchFamily="34" charset="0"/>
              </a:rPr>
              <a:t>Work Experience </a:t>
            </a:r>
            <a:endParaRPr lang="en-US" sz="1800" dirty="0" smtClean="0">
              <a:latin typeface="Arial" panose="020B0604020202020204" pitchFamily="34" charset="0"/>
              <a:cs typeface="Arial" panose="020B0604020202020204" pitchFamily="34" charset="0"/>
            </a:endParaRPr>
          </a:p>
          <a:p>
            <a:pPr marL="0" lvl="0" indent="0" algn="ctr" rtl="0">
              <a:spcBef>
                <a:spcPts val="0"/>
              </a:spcBef>
              <a:spcAft>
                <a:spcPts val="1600"/>
              </a:spcAft>
              <a:buNone/>
            </a:pPr>
            <a:r>
              <a:rPr lang="en-US" sz="1800" dirty="0" smtClean="0">
                <a:latin typeface="Arial" panose="020B0604020202020204" pitchFamily="34" charset="0"/>
                <a:cs typeface="Arial" panose="020B0604020202020204" pitchFamily="34" charset="0"/>
              </a:rPr>
              <a:t>Rapid Response</a:t>
            </a:r>
            <a:endParaRPr sz="1800" dirty="0">
              <a:latin typeface="Arial" panose="020B0604020202020204" pitchFamily="34" charset="0"/>
              <a:cs typeface="Arial" panose="020B0604020202020204" pitchFamily="34" charset="0"/>
            </a:endParaRPr>
          </a:p>
        </p:txBody>
      </p:sp>
      <p:sp>
        <p:nvSpPr>
          <p:cNvPr id="214" name="Google Shape;214;p34"/>
          <p:cNvSpPr/>
          <p:nvPr/>
        </p:nvSpPr>
        <p:spPr>
          <a:xfrm>
            <a:off x="4787400" y="0"/>
            <a:ext cx="1935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3824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2538890" y="2939064"/>
            <a:ext cx="4045200" cy="44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—Helen Keller</a:t>
            </a:r>
            <a:endParaRPr dirty="0">
              <a:latin typeface="Arial" panose="020B0604020202020204" pitchFamily="34" charset="0"/>
              <a:cs typeface="Arial" panose="020B0604020202020204" pitchFamily="34" charset="0"/>
            </a:endParaRPr>
          </a:p>
        </p:txBody>
      </p:sp>
      <p:sp>
        <p:nvSpPr>
          <p:cNvPr id="206" name="Google Shape;206;p33"/>
          <p:cNvSpPr txBox="1">
            <a:spLocks noGrp="1"/>
          </p:cNvSpPr>
          <p:nvPr>
            <p:ph type="subTitle" idx="1"/>
          </p:nvPr>
        </p:nvSpPr>
        <p:spPr>
          <a:xfrm>
            <a:off x="2180690" y="1107331"/>
            <a:ext cx="4761600" cy="20562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smtClean="0"/>
              <a:t>“Alone we can do so little; together we can do so much more</a:t>
            </a:r>
            <a:r>
              <a:rPr lang="en" dirty="0" smtClean="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91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143500"/>
          </a:xfrm>
          <a:prstGeom prst="rect">
            <a:avLst/>
          </a:prstGeom>
        </p:spPr>
      </p:pic>
      <p:sp>
        <p:nvSpPr>
          <p:cNvPr id="7" name="Rectangle 6"/>
          <p:cNvSpPr/>
          <p:nvPr/>
        </p:nvSpPr>
        <p:spPr>
          <a:xfrm>
            <a:off x="2721023" y="683621"/>
            <a:ext cx="3701954" cy="1754326"/>
          </a:xfrm>
          <a:prstGeom prst="rect">
            <a:avLst/>
          </a:prstGeom>
          <a:noFill/>
        </p:spPr>
        <p:txBody>
          <a:bodyPr wrap="square" lIns="91440" tIns="45720" rIns="91440" bIns="45720">
            <a:spAutoFit/>
          </a:bodyPr>
          <a:lstStyle/>
          <a:p>
            <a:pPr algn="ctr"/>
            <a:r>
              <a:rPr lang="en-US" sz="5400" b="1" cap="none" spc="0" smtClean="0">
                <a:ln w="9525">
                  <a:solidFill>
                    <a:schemeClr val="bg1"/>
                  </a:solidFill>
                  <a:prstDash val="solid"/>
                </a:ln>
                <a:solidFill>
                  <a:schemeClr val="tx1"/>
                </a:solidFill>
                <a:effectLst>
                  <a:outerShdw blurRad="12700" dist="38100" dir="2700000" algn="tl" rotWithShape="0">
                    <a:schemeClr val="bg1">
                      <a:lumMod val="50000"/>
                    </a:schemeClr>
                  </a:outerShdw>
                </a:effectLst>
              </a:rPr>
              <a:t>MODULE FIVE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Rectangle 8"/>
          <p:cNvSpPr/>
          <p:nvPr/>
        </p:nvSpPr>
        <p:spPr>
          <a:xfrm>
            <a:off x="1092475" y="2761137"/>
            <a:ext cx="2775119" cy="1200329"/>
          </a:xfrm>
          <a:prstGeom prst="rect">
            <a:avLst/>
          </a:prstGeom>
          <a:noFill/>
          <a:scene3d>
            <a:camera prst="isometricOffAxis1Right"/>
            <a:lightRig rig="threePt" dir="t"/>
          </a:scene3d>
        </p:spPr>
        <p:txBody>
          <a:bodyPr wrap="none" lIns="91440" tIns="45720" rIns="91440" bIns="45720">
            <a:spAutoFit/>
          </a:bodyPr>
          <a:lstStyle/>
          <a:p>
            <a:pPr algn="ctr"/>
            <a:r>
              <a:rPr lang="en-US" sz="3600" dirty="0" smtClean="0">
                <a:ln w="0"/>
                <a:solidFill>
                  <a:schemeClr val="tx1"/>
                </a:solidFill>
                <a:effectLst>
                  <a:outerShdw blurRad="38100" dist="19050" dir="2700000" algn="tl" rotWithShape="0">
                    <a:schemeClr val="dk1">
                      <a:alpha val="40000"/>
                    </a:schemeClr>
                  </a:outerShdw>
                </a:effectLst>
              </a:rPr>
              <a:t>Power of</a:t>
            </a:r>
          </a:p>
          <a:p>
            <a:pPr algn="ctr"/>
            <a:r>
              <a:rPr lang="en-US" sz="3600" dirty="0" smtClean="0">
                <a:ln w="0"/>
                <a:solidFill>
                  <a:schemeClr val="tx1"/>
                </a:solidFill>
                <a:effectLst>
                  <a:outerShdw blurRad="38100" dist="19050" dir="2700000" algn="tl" rotWithShape="0">
                    <a:schemeClr val="dk1">
                      <a:alpha val="40000"/>
                    </a:schemeClr>
                  </a:outerShdw>
                </a:effectLst>
              </a:rPr>
              <a:t>Partnerships</a:t>
            </a:r>
          </a:p>
        </p:txBody>
      </p:sp>
      <p:sp>
        <p:nvSpPr>
          <p:cNvPr id="10" name="Rectangle 9"/>
          <p:cNvSpPr/>
          <p:nvPr/>
        </p:nvSpPr>
        <p:spPr>
          <a:xfrm>
            <a:off x="4960069" y="2571750"/>
            <a:ext cx="3262432" cy="1754326"/>
          </a:xfrm>
          <a:prstGeom prst="rect">
            <a:avLst/>
          </a:prstGeom>
          <a:noFill/>
          <a:scene3d>
            <a:camera prst="isometricOffAxis1Right"/>
            <a:lightRig rig="threePt" dir="t"/>
          </a:scene3d>
        </p:spPr>
        <p:txBody>
          <a:bodyPr wrap="non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For</a:t>
            </a:r>
          </a:p>
          <a:p>
            <a:pPr algn="ctr"/>
            <a:r>
              <a:rPr lang="en-US" sz="3600" b="0" cap="none" spc="0" dirty="0" smtClean="0">
                <a:ln w="0"/>
                <a:solidFill>
                  <a:schemeClr val="tx1"/>
                </a:solidFill>
                <a:effectLst>
                  <a:outerShdw blurRad="38100" dist="19050" dir="2700000" algn="tl" rotWithShape="0">
                    <a:schemeClr val="dk1">
                      <a:alpha val="40000"/>
                    </a:schemeClr>
                  </a:outerShdw>
                </a:effectLst>
              </a:rPr>
              <a:t> Compliance to</a:t>
            </a:r>
          </a:p>
          <a:p>
            <a:pPr algn="ctr"/>
            <a:r>
              <a:rPr lang="en-US" sz="3600" dirty="0" smtClean="0">
                <a:ln w="0"/>
                <a:solidFill>
                  <a:schemeClr val="tx1"/>
                </a:solidFill>
                <a:effectLst>
                  <a:outerShdw blurRad="38100" dist="19050" dir="2700000" algn="tl" rotWithShape="0">
                    <a:schemeClr val="dk1">
                      <a:alpha val="40000"/>
                    </a:schemeClr>
                  </a:outerShdw>
                </a:effectLst>
              </a:rPr>
              <a:t>WIOA</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443252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5411" y="343814"/>
            <a:ext cx="1133856" cy="73866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     </a:t>
            </a:r>
          </a:p>
          <a:p>
            <a:endParaRPr lang="en-US" dirty="0" smtClean="0"/>
          </a:p>
          <a:p>
            <a:r>
              <a:rPr lang="en-US" dirty="0" smtClean="0"/>
              <a:t>  Congress</a:t>
            </a:r>
            <a:endParaRPr lang="en-US" dirty="0"/>
          </a:p>
        </p:txBody>
      </p:sp>
      <p:pic>
        <p:nvPicPr>
          <p:cNvPr id="3" name="Picture 2"/>
          <p:cNvPicPr>
            <a:picLocks noChangeAspect="1"/>
          </p:cNvPicPr>
          <p:nvPr/>
        </p:nvPicPr>
        <p:blipFill>
          <a:blip r:embed="rId3"/>
          <a:stretch>
            <a:fillRect/>
          </a:stretch>
        </p:blipFill>
        <p:spPr>
          <a:xfrm>
            <a:off x="1111658" y="343814"/>
            <a:ext cx="461362" cy="431597"/>
          </a:xfrm>
          <a:prstGeom prst="rect">
            <a:avLst/>
          </a:prstGeom>
        </p:spPr>
      </p:pic>
      <p:sp>
        <p:nvSpPr>
          <p:cNvPr id="4" name="TextBox 3"/>
          <p:cNvSpPr txBox="1"/>
          <p:nvPr/>
        </p:nvSpPr>
        <p:spPr>
          <a:xfrm>
            <a:off x="3451555" y="343814"/>
            <a:ext cx="1133856" cy="73866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     </a:t>
            </a:r>
          </a:p>
          <a:p>
            <a:endParaRPr lang="en-US" dirty="0" smtClean="0"/>
          </a:p>
          <a:p>
            <a:r>
              <a:rPr lang="en-US" dirty="0" smtClean="0"/>
              <a:t>  OCTAE</a:t>
            </a:r>
            <a:endParaRPr lang="en-US" dirty="0"/>
          </a:p>
        </p:txBody>
      </p:sp>
      <p:pic>
        <p:nvPicPr>
          <p:cNvPr id="5" name="Picture 4"/>
          <p:cNvPicPr>
            <a:picLocks noChangeAspect="1"/>
          </p:cNvPicPr>
          <p:nvPr/>
        </p:nvPicPr>
        <p:blipFill>
          <a:blip r:embed="rId4"/>
          <a:stretch>
            <a:fillRect/>
          </a:stretch>
        </p:blipFill>
        <p:spPr>
          <a:xfrm>
            <a:off x="3717423" y="343814"/>
            <a:ext cx="485617" cy="485617"/>
          </a:xfrm>
          <a:prstGeom prst="rect">
            <a:avLst/>
          </a:prstGeom>
        </p:spPr>
      </p:pic>
      <p:sp>
        <p:nvSpPr>
          <p:cNvPr id="6" name="TextBox 5"/>
          <p:cNvSpPr txBox="1"/>
          <p:nvPr/>
        </p:nvSpPr>
        <p:spPr>
          <a:xfrm>
            <a:off x="6054546" y="343814"/>
            <a:ext cx="1597153" cy="73866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     </a:t>
            </a:r>
          </a:p>
          <a:p>
            <a:endParaRPr lang="en-US" dirty="0" smtClean="0"/>
          </a:p>
          <a:p>
            <a:r>
              <a:rPr lang="en-US" dirty="0" smtClean="0"/>
              <a:t>  State Governor</a:t>
            </a:r>
            <a:endParaRPr lang="en-US" dirty="0"/>
          </a:p>
        </p:txBody>
      </p:sp>
      <p:pic>
        <p:nvPicPr>
          <p:cNvPr id="7" name="Picture 6"/>
          <p:cNvPicPr>
            <a:picLocks noChangeAspect="1"/>
          </p:cNvPicPr>
          <p:nvPr/>
        </p:nvPicPr>
        <p:blipFill>
          <a:blip r:embed="rId5"/>
          <a:stretch>
            <a:fillRect/>
          </a:stretch>
        </p:blipFill>
        <p:spPr>
          <a:xfrm>
            <a:off x="6572315" y="343814"/>
            <a:ext cx="391756" cy="522342"/>
          </a:xfrm>
          <a:prstGeom prst="rect">
            <a:avLst/>
          </a:prstGeom>
        </p:spPr>
      </p:pic>
      <p:sp>
        <p:nvSpPr>
          <p:cNvPr id="8" name="TextBox 7"/>
          <p:cNvSpPr txBox="1"/>
          <p:nvPr/>
        </p:nvSpPr>
        <p:spPr>
          <a:xfrm>
            <a:off x="3779331" y="1842210"/>
            <a:ext cx="2340864" cy="95410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     </a:t>
            </a:r>
          </a:p>
          <a:p>
            <a:endParaRPr lang="en-US" dirty="0" smtClean="0"/>
          </a:p>
          <a:p>
            <a:pPr algn="ctr"/>
            <a:r>
              <a:rPr lang="en-US" dirty="0" smtClean="0"/>
              <a:t>Workforce Development Council</a:t>
            </a:r>
            <a:endParaRPr lang="en-US" dirty="0"/>
          </a:p>
        </p:txBody>
      </p:sp>
      <p:pic>
        <p:nvPicPr>
          <p:cNvPr id="9" name="Picture 8"/>
          <p:cNvPicPr>
            <a:picLocks noChangeAspect="1"/>
          </p:cNvPicPr>
          <p:nvPr/>
        </p:nvPicPr>
        <p:blipFill>
          <a:blip r:embed="rId6"/>
          <a:stretch>
            <a:fillRect/>
          </a:stretch>
        </p:blipFill>
        <p:spPr>
          <a:xfrm>
            <a:off x="4636428" y="1813993"/>
            <a:ext cx="626669" cy="492817"/>
          </a:xfrm>
          <a:prstGeom prst="rect">
            <a:avLst/>
          </a:prstGeom>
        </p:spPr>
      </p:pic>
      <p:sp>
        <p:nvSpPr>
          <p:cNvPr id="10" name="TextBox 9"/>
          <p:cNvSpPr txBox="1"/>
          <p:nvPr/>
        </p:nvSpPr>
        <p:spPr>
          <a:xfrm>
            <a:off x="6481267" y="1842210"/>
            <a:ext cx="2340864" cy="95410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     </a:t>
            </a:r>
          </a:p>
          <a:p>
            <a:endParaRPr lang="en-US" dirty="0" smtClean="0"/>
          </a:p>
          <a:p>
            <a:pPr algn="ctr"/>
            <a:r>
              <a:rPr lang="en-US" dirty="0" smtClean="0"/>
              <a:t>WY Community College Commission</a:t>
            </a:r>
            <a:endParaRPr lang="en-US" dirty="0"/>
          </a:p>
        </p:txBody>
      </p:sp>
      <p:cxnSp>
        <p:nvCxnSpPr>
          <p:cNvPr id="12" name="Straight Arrow Connector 11"/>
          <p:cNvCxnSpPr>
            <a:stCxn id="2" idx="3"/>
            <a:endCxn id="4" idx="1"/>
          </p:cNvCxnSpPr>
          <p:nvPr/>
        </p:nvCxnSpPr>
        <p:spPr>
          <a:xfrm>
            <a:off x="1909267" y="713146"/>
            <a:ext cx="15422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a:stCxn id="4" idx="3"/>
            <a:endCxn id="6" idx="1"/>
          </p:cNvCxnSpPr>
          <p:nvPr/>
        </p:nvCxnSpPr>
        <p:spPr>
          <a:xfrm>
            <a:off x="4585411" y="713146"/>
            <a:ext cx="14691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5" name="Picture 14"/>
          <p:cNvPicPr>
            <a:picLocks noChangeAspect="1"/>
          </p:cNvPicPr>
          <p:nvPr/>
        </p:nvPicPr>
        <p:blipFill>
          <a:blip r:embed="rId7"/>
          <a:stretch>
            <a:fillRect/>
          </a:stretch>
        </p:blipFill>
        <p:spPr>
          <a:xfrm>
            <a:off x="7203412" y="1869335"/>
            <a:ext cx="896574" cy="406183"/>
          </a:xfrm>
          <a:prstGeom prst="rect">
            <a:avLst/>
          </a:prstGeom>
        </p:spPr>
      </p:pic>
      <p:cxnSp>
        <p:nvCxnSpPr>
          <p:cNvPr id="17" name="Straight Connector 16"/>
          <p:cNvCxnSpPr>
            <a:stCxn id="6" idx="2"/>
          </p:cNvCxnSpPr>
          <p:nvPr/>
        </p:nvCxnSpPr>
        <p:spPr>
          <a:xfrm flipH="1">
            <a:off x="6851063" y="1082478"/>
            <a:ext cx="2060" cy="402508"/>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4949763" y="1509978"/>
            <a:ext cx="1" cy="299923"/>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V="1">
            <a:off x="7724851" y="1484986"/>
            <a:ext cx="7315" cy="324916"/>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4949763" y="1509978"/>
            <a:ext cx="2782403"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Arrow Connector 34"/>
          <p:cNvCxnSpPr>
            <a:stCxn id="8" idx="3"/>
            <a:endCxn id="10" idx="1"/>
          </p:cNvCxnSpPr>
          <p:nvPr/>
        </p:nvCxnSpPr>
        <p:spPr>
          <a:xfrm>
            <a:off x="6120195" y="2319264"/>
            <a:ext cx="36107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1" name="TextBox 40"/>
          <p:cNvSpPr txBox="1"/>
          <p:nvPr/>
        </p:nvSpPr>
        <p:spPr>
          <a:xfrm>
            <a:off x="5947258" y="3691737"/>
            <a:ext cx="2874873" cy="73866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     </a:t>
            </a:r>
          </a:p>
          <a:p>
            <a:endParaRPr lang="en-US" dirty="0" smtClean="0"/>
          </a:p>
          <a:p>
            <a:pPr algn="ctr"/>
            <a:r>
              <a:rPr lang="en-US" dirty="0" smtClean="0"/>
              <a:t>Adult Education Providers</a:t>
            </a:r>
            <a:endParaRPr lang="en-US" dirty="0"/>
          </a:p>
        </p:txBody>
      </p:sp>
      <p:pic>
        <p:nvPicPr>
          <p:cNvPr id="42" name="Picture 41"/>
          <p:cNvPicPr>
            <a:picLocks noChangeAspect="1"/>
          </p:cNvPicPr>
          <p:nvPr/>
        </p:nvPicPr>
        <p:blipFill>
          <a:blip r:embed="rId8"/>
          <a:stretch>
            <a:fillRect/>
          </a:stretch>
        </p:blipFill>
        <p:spPr>
          <a:xfrm>
            <a:off x="7203412" y="3647990"/>
            <a:ext cx="615982" cy="539778"/>
          </a:xfrm>
          <a:prstGeom prst="rect">
            <a:avLst/>
          </a:prstGeom>
        </p:spPr>
      </p:pic>
      <p:cxnSp>
        <p:nvCxnSpPr>
          <p:cNvPr id="44" name="Straight Arrow Connector 43"/>
          <p:cNvCxnSpPr>
            <a:stCxn id="10" idx="2"/>
          </p:cNvCxnSpPr>
          <p:nvPr/>
        </p:nvCxnSpPr>
        <p:spPr>
          <a:xfrm>
            <a:off x="7651699" y="2796317"/>
            <a:ext cx="0" cy="8247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1715641" y="3625900"/>
            <a:ext cx="3783025" cy="11695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     </a:t>
            </a:r>
          </a:p>
          <a:p>
            <a:endParaRPr lang="en-US" dirty="0" smtClean="0"/>
          </a:p>
          <a:p>
            <a:pPr algn="ctr"/>
            <a:r>
              <a:rPr lang="en-US" dirty="0" smtClean="0"/>
              <a:t>WY Dept. of </a:t>
            </a:r>
          </a:p>
          <a:p>
            <a:pPr algn="ctr"/>
            <a:r>
              <a:rPr lang="en-US" dirty="0" smtClean="0"/>
              <a:t>Workforce Services / Vocational Rehabilitation</a:t>
            </a:r>
            <a:endParaRPr lang="en-US" dirty="0"/>
          </a:p>
        </p:txBody>
      </p:sp>
      <p:pic>
        <p:nvPicPr>
          <p:cNvPr id="1026" name="Picture 2" descr="PIERS syste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7975" y="3664924"/>
            <a:ext cx="578356" cy="43376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a:stCxn id="8" idx="2"/>
          </p:cNvCxnSpPr>
          <p:nvPr/>
        </p:nvCxnSpPr>
        <p:spPr>
          <a:xfrm>
            <a:off x="4949763" y="2796317"/>
            <a:ext cx="0" cy="8247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Connector 18"/>
          <p:cNvCxnSpPr>
            <a:stCxn id="22" idx="3"/>
          </p:cNvCxnSpPr>
          <p:nvPr/>
        </p:nvCxnSpPr>
        <p:spPr>
          <a:xfrm flipV="1">
            <a:off x="5498666" y="4210675"/>
            <a:ext cx="448592" cy="1"/>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4948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0"/>
        <p:cNvGrpSpPr/>
        <p:nvPr/>
      </p:nvGrpSpPr>
      <p:grpSpPr>
        <a:xfrm>
          <a:off x="0" y="0"/>
          <a:ext cx="0" cy="0"/>
          <a:chOff x="0" y="0"/>
          <a:chExt cx="0" cy="0"/>
        </a:xfrm>
      </p:grpSpPr>
      <p:pic>
        <p:nvPicPr>
          <p:cNvPr id="211" name="Google Shape;211;p34"/>
          <p:cNvPicPr preferRelativeResize="0"/>
          <p:nvPr/>
        </p:nvPicPr>
        <p:blipFill rotWithShape="1">
          <a:blip r:embed="rId3">
            <a:alphaModFix amt="91000"/>
          </a:blip>
          <a:srcRect l="37957"/>
          <a:stretch/>
        </p:blipFill>
        <p:spPr>
          <a:xfrm>
            <a:off x="-34358" y="-24537"/>
            <a:ext cx="4833073" cy="5192578"/>
          </a:xfrm>
          <a:prstGeom prst="rect">
            <a:avLst/>
          </a:prstGeom>
          <a:noFill/>
          <a:ln>
            <a:noFill/>
          </a:ln>
        </p:spPr>
      </p:pic>
      <p:sp>
        <p:nvSpPr>
          <p:cNvPr id="212" name="Google Shape;212;p34"/>
          <p:cNvSpPr txBox="1">
            <a:spLocks noGrp="1"/>
          </p:cNvSpPr>
          <p:nvPr>
            <p:ph type="title"/>
          </p:nvPr>
        </p:nvSpPr>
        <p:spPr>
          <a:xfrm>
            <a:off x="4980900" y="849153"/>
            <a:ext cx="4081882"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smtClean="0">
                <a:latin typeface="Arial" panose="020B0604020202020204" pitchFamily="34" charset="0"/>
                <a:cs typeface="Arial" panose="020B0604020202020204" pitchFamily="34" charset="0"/>
              </a:rPr>
              <a:t>Wyoming Workforce Development Council</a:t>
            </a:r>
            <a:endParaRPr dirty="0">
              <a:latin typeface="Arial" panose="020B0604020202020204" pitchFamily="34" charset="0"/>
              <a:cs typeface="Arial" panose="020B0604020202020204" pitchFamily="34" charset="0"/>
            </a:endParaRPr>
          </a:p>
        </p:txBody>
      </p:sp>
      <p:sp>
        <p:nvSpPr>
          <p:cNvPr id="213" name="Google Shape;213;p34"/>
          <p:cNvSpPr txBox="1">
            <a:spLocks noGrp="1"/>
          </p:cNvSpPr>
          <p:nvPr>
            <p:ph type="body" idx="1"/>
          </p:nvPr>
        </p:nvSpPr>
        <p:spPr>
          <a:xfrm>
            <a:off x="5675839" y="2341647"/>
            <a:ext cx="2976300" cy="460206"/>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smtClean="0">
                <a:latin typeface="Arial" panose="020B0604020202020204" pitchFamily="34" charset="0"/>
                <a:cs typeface="Arial" panose="020B0604020202020204" pitchFamily="34" charset="0"/>
              </a:rPr>
              <a:t>State WIB</a:t>
            </a:r>
            <a:endParaRPr dirty="0">
              <a:latin typeface="Arial" panose="020B0604020202020204" pitchFamily="34" charset="0"/>
              <a:cs typeface="Arial" panose="020B0604020202020204" pitchFamily="34" charset="0"/>
            </a:endParaRPr>
          </a:p>
        </p:txBody>
      </p:sp>
      <p:sp>
        <p:nvSpPr>
          <p:cNvPr id="214" name="Google Shape;214;p34"/>
          <p:cNvSpPr/>
          <p:nvPr/>
        </p:nvSpPr>
        <p:spPr>
          <a:xfrm>
            <a:off x="4787400" y="0"/>
            <a:ext cx="1935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9900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0"/>
        <p:cNvGrpSpPr/>
        <p:nvPr/>
      </p:nvGrpSpPr>
      <p:grpSpPr>
        <a:xfrm>
          <a:off x="0" y="0"/>
          <a:ext cx="0" cy="0"/>
          <a:chOff x="0" y="0"/>
          <a:chExt cx="0" cy="0"/>
        </a:xfrm>
      </p:grpSpPr>
      <p:sp>
        <p:nvSpPr>
          <p:cNvPr id="212" name="Google Shape;212;p34"/>
          <p:cNvSpPr txBox="1">
            <a:spLocks noGrp="1"/>
          </p:cNvSpPr>
          <p:nvPr>
            <p:ph type="title"/>
          </p:nvPr>
        </p:nvSpPr>
        <p:spPr>
          <a:xfrm>
            <a:off x="87782" y="169499"/>
            <a:ext cx="9005012" cy="55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Wyoming Workforce Development Council</a:t>
            </a:r>
            <a:endParaRPr dirty="0">
              <a:latin typeface="Arial" panose="020B0604020202020204" pitchFamily="34" charset="0"/>
              <a:cs typeface="Arial" panose="020B0604020202020204" pitchFamily="34" charset="0"/>
            </a:endParaRPr>
          </a:p>
        </p:txBody>
      </p:sp>
      <p:graphicFrame>
        <p:nvGraphicFramePr>
          <p:cNvPr id="2" name="Diagram 1"/>
          <p:cNvGraphicFramePr/>
          <p:nvPr>
            <p:extLst>
              <p:ext uri="{D42A27DB-BD31-4B8C-83A1-F6EECF244321}">
                <p14:modId xmlns:p14="http://schemas.microsoft.com/office/powerpoint/2010/main" val="223938227"/>
              </p:ext>
            </p:extLst>
          </p:nvPr>
        </p:nvGraphicFramePr>
        <p:xfrm>
          <a:off x="43891" y="863194"/>
          <a:ext cx="9048903" cy="4133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0174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0"/>
        <p:cNvGrpSpPr/>
        <p:nvPr/>
      </p:nvGrpSpPr>
      <p:grpSpPr>
        <a:xfrm>
          <a:off x="0" y="0"/>
          <a:ext cx="0" cy="0"/>
          <a:chOff x="0" y="0"/>
          <a:chExt cx="0" cy="0"/>
        </a:xfrm>
      </p:grpSpPr>
      <p:pic>
        <p:nvPicPr>
          <p:cNvPr id="211" name="Google Shape;211;p34"/>
          <p:cNvPicPr preferRelativeResize="0"/>
          <p:nvPr/>
        </p:nvPicPr>
        <p:blipFill rotWithShape="1">
          <a:blip r:embed="rId3">
            <a:alphaModFix amt="91000"/>
          </a:blip>
          <a:srcRect l="37957"/>
          <a:stretch/>
        </p:blipFill>
        <p:spPr>
          <a:xfrm>
            <a:off x="-34358" y="-24537"/>
            <a:ext cx="4833073" cy="5192578"/>
          </a:xfrm>
          <a:prstGeom prst="rect">
            <a:avLst/>
          </a:prstGeom>
          <a:noFill/>
          <a:ln>
            <a:noFill/>
          </a:ln>
        </p:spPr>
      </p:pic>
      <p:sp>
        <p:nvSpPr>
          <p:cNvPr id="212" name="Google Shape;212;p34"/>
          <p:cNvSpPr txBox="1">
            <a:spLocks noGrp="1"/>
          </p:cNvSpPr>
          <p:nvPr>
            <p:ph type="title"/>
          </p:nvPr>
        </p:nvSpPr>
        <p:spPr>
          <a:xfrm>
            <a:off x="5829350" y="402925"/>
            <a:ext cx="2683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Next Generation Sector Partnerships</a:t>
            </a:r>
            <a:endParaRPr dirty="0">
              <a:latin typeface="Arial" panose="020B0604020202020204" pitchFamily="34" charset="0"/>
              <a:cs typeface="Arial" panose="020B0604020202020204" pitchFamily="34" charset="0"/>
            </a:endParaRPr>
          </a:p>
        </p:txBody>
      </p:sp>
      <p:sp>
        <p:nvSpPr>
          <p:cNvPr id="213" name="Google Shape;213;p34"/>
          <p:cNvSpPr txBox="1">
            <a:spLocks noGrp="1"/>
          </p:cNvSpPr>
          <p:nvPr>
            <p:ph type="body" idx="1"/>
          </p:nvPr>
        </p:nvSpPr>
        <p:spPr>
          <a:xfrm>
            <a:off x="5588056" y="2571750"/>
            <a:ext cx="2976300" cy="136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smtClean="0">
                <a:latin typeface="Arial" panose="020B0604020202020204" pitchFamily="34" charset="0"/>
                <a:cs typeface="Arial" panose="020B0604020202020204" pitchFamily="34" charset="0"/>
              </a:rPr>
              <a:t>Meeting Wyoming’s Diverse Economic Needs By Region</a:t>
            </a:r>
            <a:endParaRPr dirty="0">
              <a:latin typeface="Arial" panose="020B0604020202020204" pitchFamily="34" charset="0"/>
              <a:cs typeface="Arial" panose="020B0604020202020204" pitchFamily="34" charset="0"/>
            </a:endParaRPr>
          </a:p>
        </p:txBody>
      </p:sp>
      <p:sp>
        <p:nvSpPr>
          <p:cNvPr id="214" name="Google Shape;214;p34"/>
          <p:cNvSpPr/>
          <p:nvPr/>
        </p:nvSpPr>
        <p:spPr>
          <a:xfrm>
            <a:off x="4787400" y="0"/>
            <a:ext cx="1935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4"/>
          <a:stretch>
            <a:fillRect/>
          </a:stretch>
        </p:blipFill>
        <p:spPr>
          <a:xfrm>
            <a:off x="276043" y="3957524"/>
            <a:ext cx="1254067" cy="864332"/>
          </a:xfrm>
          <a:prstGeom prst="rect">
            <a:avLst/>
          </a:prstGeom>
        </p:spPr>
      </p:pic>
    </p:spTree>
    <p:extLst>
      <p:ext uri="{BB962C8B-B14F-4D97-AF65-F5344CB8AC3E}">
        <p14:creationId xmlns:p14="http://schemas.microsoft.com/office/powerpoint/2010/main" val="38049032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0"/>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811986"/>
            <a:ext cx="9144001" cy="4331513"/>
          </a:xfrm>
          <a:prstGeom prst="rect">
            <a:avLst/>
          </a:prstGeom>
        </p:spPr>
      </p:pic>
      <p:sp>
        <p:nvSpPr>
          <p:cNvPr id="212" name="Google Shape;212;p34"/>
          <p:cNvSpPr txBox="1">
            <a:spLocks noGrp="1"/>
          </p:cNvSpPr>
          <p:nvPr>
            <p:ph type="title"/>
          </p:nvPr>
        </p:nvSpPr>
        <p:spPr>
          <a:xfrm>
            <a:off x="87782" y="169499"/>
            <a:ext cx="9005012" cy="55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Next Generation Sector Partnerships in Wyoming</a:t>
            </a:r>
            <a:endParaRPr dirty="0">
              <a:latin typeface="Arial" panose="020B0604020202020204" pitchFamily="34" charset="0"/>
              <a:cs typeface="Arial" panose="020B0604020202020204" pitchFamily="34" charset="0"/>
            </a:endParaRPr>
          </a:p>
        </p:txBody>
      </p:sp>
      <p:sp>
        <p:nvSpPr>
          <p:cNvPr id="3" name="TextBox 2"/>
          <p:cNvSpPr txBox="1"/>
          <p:nvPr/>
        </p:nvSpPr>
        <p:spPr>
          <a:xfrm>
            <a:off x="3291841" y="921715"/>
            <a:ext cx="2838298" cy="307777"/>
          </a:xfrm>
          <a:prstGeom prst="rect">
            <a:avLst/>
          </a:prstGeom>
          <a:noFill/>
        </p:spPr>
        <p:txBody>
          <a:bodyPr wrap="square" rtlCol="0">
            <a:spAutoFit/>
          </a:bodyPr>
          <a:lstStyle/>
          <a:p>
            <a:r>
              <a:rPr lang="en-US" dirty="0" smtClean="0">
                <a:hlinkClick r:id="rId4"/>
              </a:rPr>
              <a:t>Next Gen Initiatives in Wyoming</a:t>
            </a:r>
            <a:endParaRPr lang="en-US" dirty="0"/>
          </a:p>
        </p:txBody>
      </p:sp>
      <p:sp>
        <p:nvSpPr>
          <p:cNvPr id="6" name="TextBox 5"/>
          <p:cNvSpPr txBox="1"/>
          <p:nvPr/>
        </p:nvSpPr>
        <p:spPr>
          <a:xfrm rot="19583237">
            <a:off x="-197512" y="1520030"/>
            <a:ext cx="3021177" cy="461665"/>
          </a:xfrm>
          <a:prstGeom prst="rect">
            <a:avLst/>
          </a:prstGeom>
          <a:noFill/>
        </p:spPr>
        <p:txBody>
          <a:bodyPr wrap="square" rtlCol="0">
            <a:spAutoFit/>
          </a:bodyPr>
          <a:lstStyle/>
          <a:p>
            <a:r>
              <a:rPr lang="en-US" sz="2400" b="1" i="1" dirty="0" smtClean="0">
                <a:latin typeface="Bradley Hand ITC" panose="03070402050302030203" pitchFamily="66" charset="0"/>
              </a:rPr>
              <a:t>Construction/Trades</a:t>
            </a:r>
            <a:endParaRPr lang="en-US" sz="2400" b="1" i="1" dirty="0">
              <a:latin typeface="Bradley Hand ITC" panose="03070402050302030203" pitchFamily="66" charset="0"/>
            </a:endParaRPr>
          </a:p>
        </p:txBody>
      </p:sp>
      <p:sp>
        <p:nvSpPr>
          <p:cNvPr id="8" name="TextBox 7"/>
          <p:cNvSpPr txBox="1"/>
          <p:nvPr/>
        </p:nvSpPr>
        <p:spPr>
          <a:xfrm rot="1157966">
            <a:off x="1781252" y="4285136"/>
            <a:ext cx="3021177" cy="461665"/>
          </a:xfrm>
          <a:prstGeom prst="rect">
            <a:avLst/>
          </a:prstGeom>
          <a:noFill/>
        </p:spPr>
        <p:txBody>
          <a:bodyPr wrap="square" rtlCol="0">
            <a:spAutoFit/>
          </a:bodyPr>
          <a:lstStyle/>
          <a:p>
            <a:r>
              <a:rPr lang="en-US" sz="2400" b="1" i="1" dirty="0" smtClean="0">
                <a:latin typeface="Bradley Hand ITC" panose="03070402050302030203" pitchFamily="66" charset="0"/>
              </a:rPr>
              <a:t>Hospitality/Tourism</a:t>
            </a:r>
            <a:endParaRPr lang="en-US" sz="2400" b="1" i="1" dirty="0">
              <a:latin typeface="Bradley Hand ITC" panose="03070402050302030203" pitchFamily="66" charset="0"/>
            </a:endParaRPr>
          </a:p>
        </p:txBody>
      </p:sp>
      <p:sp>
        <p:nvSpPr>
          <p:cNvPr id="9" name="TextBox 8"/>
          <p:cNvSpPr txBox="1"/>
          <p:nvPr/>
        </p:nvSpPr>
        <p:spPr>
          <a:xfrm rot="19583237">
            <a:off x="4741765" y="3128884"/>
            <a:ext cx="3021177" cy="461665"/>
          </a:xfrm>
          <a:prstGeom prst="rect">
            <a:avLst/>
          </a:prstGeom>
          <a:noFill/>
        </p:spPr>
        <p:txBody>
          <a:bodyPr wrap="square" rtlCol="0">
            <a:spAutoFit/>
          </a:bodyPr>
          <a:lstStyle/>
          <a:p>
            <a:r>
              <a:rPr lang="en-US" sz="2400" b="1" i="1" dirty="0" smtClean="0">
                <a:latin typeface="Bradley Hand ITC" panose="03070402050302030203" pitchFamily="66" charset="0"/>
              </a:rPr>
              <a:t>Healthcare</a:t>
            </a:r>
            <a:endParaRPr lang="en-US" sz="2400" b="1" i="1" dirty="0">
              <a:latin typeface="Bradley Hand ITC" panose="03070402050302030203" pitchFamily="66" charset="0"/>
            </a:endParaRPr>
          </a:p>
        </p:txBody>
      </p:sp>
      <p:sp>
        <p:nvSpPr>
          <p:cNvPr id="10" name="TextBox 9"/>
          <p:cNvSpPr txBox="1"/>
          <p:nvPr/>
        </p:nvSpPr>
        <p:spPr>
          <a:xfrm rot="20134902">
            <a:off x="5516634" y="1176177"/>
            <a:ext cx="3021177" cy="461665"/>
          </a:xfrm>
          <a:prstGeom prst="rect">
            <a:avLst/>
          </a:prstGeom>
          <a:noFill/>
        </p:spPr>
        <p:txBody>
          <a:bodyPr wrap="square" rtlCol="0">
            <a:spAutoFit/>
          </a:bodyPr>
          <a:lstStyle/>
          <a:p>
            <a:r>
              <a:rPr lang="en-US" sz="2400" b="1" i="1" dirty="0" smtClean="0">
                <a:latin typeface="Bradley Hand ITC" panose="03070402050302030203" pitchFamily="66" charset="0"/>
              </a:rPr>
              <a:t>Manufacturing</a:t>
            </a:r>
            <a:endParaRPr lang="en-US" sz="2400" b="1" i="1" dirty="0">
              <a:latin typeface="Bradley Hand ITC" panose="03070402050302030203" pitchFamily="66" charset="0"/>
            </a:endParaRPr>
          </a:p>
        </p:txBody>
      </p:sp>
      <p:sp>
        <p:nvSpPr>
          <p:cNvPr id="11" name="TextBox 10"/>
          <p:cNvSpPr txBox="1"/>
          <p:nvPr/>
        </p:nvSpPr>
        <p:spPr>
          <a:xfrm rot="1740874">
            <a:off x="2008246" y="1776245"/>
            <a:ext cx="1773818" cy="461665"/>
          </a:xfrm>
          <a:prstGeom prst="rect">
            <a:avLst/>
          </a:prstGeom>
          <a:noFill/>
        </p:spPr>
        <p:txBody>
          <a:bodyPr wrap="square" rtlCol="0">
            <a:spAutoFit/>
          </a:bodyPr>
          <a:lstStyle/>
          <a:p>
            <a:r>
              <a:rPr lang="en-US" sz="2400" b="1" i="1" dirty="0" smtClean="0">
                <a:latin typeface="Bradley Hand ITC" panose="03070402050302030203" pitchFamily="66" charset="0"/>
              </a:rPr>
              <a:t>Technology</a:t>
            </a:r>
            <a:endParaRPr lang="en-US" sz="2400" b="1" i="1" dirty="0">
              <a:latin typeface="Bradley Hand ITC" panose="03070402050302030203" pitchFamily="66" charset="0"/>
            </a:endParaRPr>
          </a:p>
        </p:txBody>
      </p:sp>
      <p:sp>
        <p:nvSpPr>
          <p:cNvPr id="12" name="TextBox 11"/>
          <p:cNvSpPr txBox="1"/>
          <p:nvPr/>
        </p:nvSpPr>
        <p:spPr>
          <a:xfrm rot="3127922">
            <a:off x="7818835" y="4157348"/>
            <a:ext cx="1350303" cy="461665"/>
          </a:xfrm>
          <a:prstGeom prst="rect">
            <a:avLst/>
          </a:prstGeom>
          <a:noFill/>
        </p:spPr>
        <p:txBody>
          <a:bodyPr wrap="square" rtlCol="0">
            <a:spAutoFit/>
          </a:bodyPr>
          <a:lstStyle/>
          <a:p>
            <a:r>
              <a:rPr lang="en-US" sz="2400" b="1" i="1" dirty="0" smtClean="0">
                <a:latin typeface="Bradley Hand ITC" panose="03070402050302030203" pitchFamily="66" charset="0"/>
              </a:rPr>
              <a:t>Finance</a:t>
            </a:r>
            <a:endParaRPr lang="en-US" sz="2400" b="1" i="1" dirty="0">
              <a:latin typeface="Bradley Hand ITC" panose="03070402050302030203" pitchFamily="66" charset="0"/>
            </a:endParaRPr>
          </a:p>
        </p:txBody>
      </p:sp>
    </p:spTree>
    <p:extLst>
      <p:ext uri="{BB962C8B-B14F-4D97-AF65-F5344CB8AC3E}">
        <p14:creationId xmlns:p14="http://schemas.microsoft.com/office/powerpoint/2010/main" val="1331049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0"/>
        <p:cNvGrpSpPr/>
        <p:nvPr/>
      </p:nvGrpSpPr>
      <p:grpSpPr>
        <a:xfrm>
          <a:off x="0" y="0"/>
          <a:ext cx="0" cy="0"/>
          <a:chOff x="0" y="0"/>
          <a:chExt cx="0" cy="0"/>
        </a:xfrm>
      </p:grpSpPr>
      <p:sp>
        <p:nvSpPr>
          <p:cNvPr id="212" name="Google Shape;212;p34"/>
          <p:cNvSpPr txBox="1">
            <a:spLocks noGrp="1"/>
          </p:cNvSpPr>
          <p:nvPr>
            <p:ph type="title"/>
          </p:nvPr>
        </p:nvSpPr>
        <p:spPr>
          <a:xfrm>
            <a:off x="87782" y="169499"/>
            <a:ext cx="9005012" cy="55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Next Gen and Adult Education</a:t>
            </a:r>
            <a:endParaRPr dirty="0">
              <a:latin typeface="Arial" panose="020B0604020202020204" pitchFamily="34" charset="0"/>
              <a:cs typeface="Arial" panose="020B0604020202020204" pitchFamily="34" charset="0"/>
            </a:endParaRPr>
          </a:p>
        </p:txBody>
      </p:sp>
      <p:grpSp>
        <p:nvGrpSpPr>
          <p:cNvPr id="13" name="Google Shape;7806;p62"/>
          <p:cNvGrpSpPr/>
          <p:nvPr/>
        </p:nvGrpSpPr>
        <p:grpSpPr>
          <a:xfrm>
            <a:off x="673303" y="1002006"/>
            <a:ext cx="7701077" cy="2216158"/>
            <a:chOff x="5194708" y="3484366"/>
            <a:chExt cx="3148148" cy="987304"/>
          </a:xfrm>
        </p:grpSpPr>
        <p:grpSp>
          <p:nvGrpSpPr>
            <p:cNvPr id="14" name="Google Shape;7807;p62"/>
            <p:cNvGrpSpPr/>
            <p:nvPr/>
          </p:nvGrpSpPr>
          <p:grpSpPr>
            <a:xfrm>
              <a:off x="7531521" y="3484366"/>
              <a:ext cx="811335" cy="987304"/>
              <a:chOff x="3379425" y="1617275"/>
              <a:chExt cx="1090650" cy="1327200"/>
            </a:xfrm>
          </p:grpSpPr>
          <p:sp>
            <p:nvSpPr>
              <p:cNvPr id="27" name="Google Shape;7808;p62"/>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809;p62"/>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10;p62"/>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7811;p62"/>
            <p:cNvGrpSpPr/>
            <p:nvPr/>
          </p:nvGrpSpPr>
          <p:grpSpPr>
            <a:xfrm>
              <a:off x="6752546" y="3484366"/>
              <a:ext cx="811428" cy="987304"/>
              <a:chOff x="2332275" y="1617275"/>
              <a:chExt cx="1090775" cy="1327200"/>
            </a:xfrm>
          </p:grpSpPr>
          <p:sp>
            <p:nvSpPr>
              <p:cNvPr id="24" name="Google Shape;7812;p62"/>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813;p62"/>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814;p62"/>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7815;p62"/>
            <p:cNvGrpSpPr/>
            <p:nvPr/>
          </p:nvGrpSpPr>
          <p:grpSpPr>
            <a:xfrm>
              <a:off x="5973664" y="3484366"/>
              <a:ext cx="811335" cy="987304"/>
              <a:chOff x="1285250" y="1617275"/>
              <a:chExt cx="1090650" cy="1327200"/>
            </a:xfrm>
          </p:grpSpPr>
          <p:sp>
            <p:nvSpPr>
              <p:cNvPr id="21" name="Google Shape;7816;p62"/>
              <p:cNvSpPr/>
              <p:nvPr/>
            </p:nvSpPr>
            <p:spPr>
              <a:xfrm>
                <a:off x="1460300"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817;p62"/>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818;p62"/>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7819;p62"/>
            <p:cNvGrpSpPr/>
            <p:nvPr/>
          </p:nvGrpSpPr>
          <p:grpSpPr>
            <a:xfrm>
              <a:off x="5194708" y="3484366"/>
              <a:ext cx="811409" cy="987304"/>
              <a:chOff x="238125" y="1617275"/>
              <a:chExt cx="1090750" cy="1327200"/>
            </a:xfrm>
          </p:grpSpPr>
          <p:sp>
            <p:nvSpPr>
              <p:cNvPr id="18" name="Google Shape;7820;p62"/>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821;p62"/>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822;p62"/>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921399" y="3218164"/>
            <a:ext cx="7301999" cy="1754326"/>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Addressing Regional </a:t>
            </a:r>
          </a:p>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Economic Needs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TextBox 3"/>
          <p:cNvSpPr txBox="1"/>
          <p:nvPr/>
        </p:nvSpPr>
        <p:spPr>
          <a:xfrm>
            <a:off x="1101609" y="1650959"/>
            <a:ext cx="1158240" cy="523220"/>
          </a:xfrm>
          <a:prstGeom prst="rect">
            <a:avLst/>
          </a:prstGeom>
          <a:noFill/>
        </p:spPr>
        <p:txBody>
          <a:bodyPr wrap="square" rtlCol="0">
            <a:spAutoFit/>
          </a:bodyPr>
          <a:lstStyle/>
          <a:p>
            <a:r>
              <a:rPr lang="en-US" dirty="0" smtClean="0"/>
              <a:t>Workplace Education</a:t>
            </a:r>
            <a:endParaRPr lang="en-US" dirty="0"/>
          </a:p>
        </p:txBody>
      </p:sp>
      <p:sp>
        <p:nvSpPr>
          <p:cNvPr id="30" name="TextBox 29"/>
          <p:cNvSpPr txBox="1"/>
          <p:nvPr/>
        </p:nvSpPr>
        <p:spPr>
          <a:xfrm>
            <a:off x="3281512" y="1732408"/>
            <a:ext cx="883657" cy="307777"/>
          </a:xfrm>
          <a:prstGeom prst="rect">
            <a:avLst/>
          </a:prstGeom>
          <a:noFill/>
        </p:spPr>
        <p:txBody>
          <a:bodyPr wrap="square" rtlCol="0">
            <a:spAutoFit/>
          </a:bodyPr>
          <a:lstStyle/>
          <a:p>
            <a:r>
              <a:rPr lang="en-US" dirty="0" smtClean="0"/>
              <a:t>IET’s</a:t>
            </a:r>
            <a:endParaRPr lang="en-US" dirty="0"/>
          </a:p>
        </p:txBody>
      </p:sp>
      <p:sp>
        <p:nvSpPr>
          <p:cNvPr id="31" name="TextBox 30"/>
          <p:cNvSpPr txBox="1"/>
          <p:nvPr/>
        </p:nvSpPr>
        <p:spPr>
          <a:xfrm>
            <a:off x="4750373" y="1542406"/>
            <a:ext cx="1452257" cy="523220"/>
          </a:xfrm>
          <a:prstGeom prst="rect">
            <a:avLst/>
          </a:prstGeom>
          <a:noFill/>
        </p:spPr>
        <p:txBody>
          <a:bodyPr wrap="square" rtlCol="0">
            <a:spAutoFit/>
          </a:bodyPr>
          <a:lstStyle/>
          <a:p>
            <a:pPr algn="ctr"/>
            <a:r>
              <a:rPr lang="en-US" dirty="0" smtClean="0"/>
              <a:t>Pre-apprenticeships</a:t>
            </a:r>
            <a:endParaRPr lang="en-US" dirty="0"/>
          </a:p>
        </p:txBody>
      </p:sp>
      <p:sp>
        <p:nvSpPr>
          <p:cNvPr id="32" name="TextBox 31"/>
          <p:cNvSpPr txBox="1"/>
          <p:nvPr/>
        </p:nvSpPr>
        <p:spPr>
          <a:xfrm>
            <a:off x="6720621" y="1570305"/>
            <a:ext cx="1402198" cy="738664"/>
          </a:xfrm>
          <a:prstGeom prst="rect">
            <a:avLst/>
          </a:prstGeom>
          <a:noFill/>
        </p:spPr>
        <p:txBody>
          <a:bodyPr wrap="square" rtlCol="0">
            <a:spAutoFit/>
          </a:bodyPr>
          <a:lstStyle/>
          <a:p>
            <a:pPr algn="ctr"/>
            <a:r>
              <a:rPr lang="en-US" dirty="0" smtClean="0"/>
              <a:t>Contextualized Skill Development</a:t>
            </a:r>
            <a:endParaRPr lang="en-US" dirty="0"/>
          </a:p>
        </p:txBody>
      </p:sp>
    </p:spTree>
    <p:extLst>
      <p:ext uri="{BB962C8B-B14F-4D97-AF65-F5344CB8AC3E}">
        <p14:creationId xmlns:p14="http://schemas.microsoft.com/office/powerpoint/2010/main" val="2028848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0"/>
        <p:cNvGrpSpPr/>
        <p:nvPr/>
      </p:nvGrpSpPr>
      <p:grpSpPr>
        <a:xfrm>
          <a:off x="0" y="0"/>
          <a:ext cx="0" cy="0"/>
          <a:chOff x="0" y="0"/>
          <a:chExt cx="0" cy="0"/>
        </a:xfrm>
      </p:grpSpPr>
      <p:pic>
        <p:nvPicPr>
          <p:cNvPr id="211" name="Google Shape;211;p34"/>
          <p:cNvPicPr preferRelativeResize="0"/>
          <p:nvPr/>
        </p:nvPicPr>
        <p:blipFill rotWithShape="1">
          <a:blip r:embed="rId3">
            <a:alphaModFix amt="91000"/>
          </a:blip>
          <a:srcRect l="37957"/>
          <a:stretch/>
        </p:blipFill>
        <p:spPr>
          <a:xfrm>
            <a:off x="-34358" y="-24537"/>
            <a:ext cx="4833073" cy="5192578"/>
          </a:xfrm>
          <a:prstGeom prst="rect">
            <a:avLst/>
          </a:prstGeom>
          <a:noFill/>
          <a:ln>
            <a:noFill/>
          </a:ln>
        </p:spPr>
      </p:pic>
      <p:sp>
        <p:nvSpPr>
          <p:cNvPr id="212" name="Google Shape;212;p34"/>
          <p:cNvSpPr txBox="1">
            <a:spLocks noGrp="1"/>
          </p:cNvSpPr>
          <p:nvPr>
            <p:ph type="title"/>
          </p:nvPr>
        </p:nvSpPr>
        <p:spPr>
          <a:xfrm>
            <a:off x="5829300" y="1544096"/>
            <a:ext cx="2683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WIOA Core Partners</a:t>
            </a:r>
            <a:endParaRPr dirty="0">
              <a:latin typeface="Arial" panose="020B0604020202020204" pitchFamily="34" charset="0"/>
              <a:cs typeface="Arial" panose="020B0604020202020204" pitchFamily="34" charset="0"/>
            </a:endParaRPr>
          </a:p>
        </p:txBody>
      </p:sp>
      <p:sp>
        <p:nvSpPr>
          <p:cNvPr id="213" name="Google Shape;213;p34"/>
          <p:cNvSpPr txBox="1">
            <a:spLocks noGrp="1"/>
          </p:cNvSpPr>
          <p:nvPr>
            <p:ph type="body" idx="1"/>
          </p:nvPr>
        </p:nvSpPr>
        <p:spPr>
          <a:xfrm>
            <a:off x="5588056" y="2714591"/>
            <a:ext cx="2976300" cy="13686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dirty="0" smtClean="0">
                <a:latin typeface="Arial" panose="020B0604020202020204" pitchFamily="34" charset="0"/>
                <a:cs typeface="Arial" panose="020B0604020202020204" pitchFamily="34" charset="0"/>
              </a:rPr>
              <a:t>Four Required Core Partners</a:t>
            </a:r>
            <a:endParaRPr dirty="0">
              <a:latin typeface="Arial" panose="020B0604020202020204" pitchFamily="34" charset="0"/>
              <a:cs typeface="Arial" panose="020B0604020202020204" pitchFamily="34" charset="0"/>
            </a:endParaRPr>
          </a:p>
        </p:txBody>
      </p:sp>
      <p:sp>
        <p:nvSpPr>
          <p:cNvPr id="214" name="Google Shape;214;p34"/>
          <p:cNvSpPr/>
          <p:nvPr/>
        </p:nvSpPr>
        <p:spPr>
          <a:xfrm>
            <a:off x="4787400" y="0"/>
            <a:ext cx="1935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0482024"/>
      </p:ext>
    </p:extLst>
  </p:cSld>
  <p:clrMapOvr>
    <a:masterClrMapping/>
  </p:clrMapOvr>
  <p:timing>
    <p:tnLst>
      <p:par>
        <p:cTn id="1" dur="indefinite" restart="never" nodeType="tmRoot"/>
      </p:par>
    </p:tnLst>
  </p:timing>
</p:sld>
</file>

<file path=ppt/theme/theme1.xml><?xml version="1.0" encoding="utf-8"?>
<a:theme xmlns:a="http://schemas.openxmlformats.org/drawingml/2006/main" name="Winter Forest">
  <a:themeElements>
    <a:clrScheme name="Simple Light">
      <a:dk1>
        <a:srgbClr val="000000"/>
      </a:dk1>
      <a:lt1>
        <a:srgbClr val="FFFFFF"/>
      </a:lt1>
      <a:dk2>
        <a:srgbClr val="666C79"/>
      </a:dk2>
      <a:lt2>
        <a:srgbClr val="382620"/>
      </a:lt2>
      <a:accent1>
        <a:srgbClr val="E1E6EB"/>
      </a:accent1>
      <a:accent2>
        <a:srgbClr val="CCC8BC"/>
      </a:accent2>
      <a:accent3>
        <a:srgbClr val="4B6977"/>
      </a:accent3>
      <a:accent4>
        <a:srgbClr val="CCC8BC"/>
      </a:accent4>
      <a:accent5>
        <a:srgbClr val="B4C4CE"/>
      </a:accent5>
      <a:accent6>
        <a:srgbClr val="4B6977"/>
      </a:accent6>
      <a:hlink>
        <a:srgbClr val="3826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inter Forest">
  <a:themeElements>
    <a:clrScheme name="Simple Light">
      <a:dk1>
        <a:srgbClr val="000000"/>
      </a:dk1>
      <a:lt1>
        <a:srgbClr val="FFFFFF"/>
      </a:lt1>
      <a:dk2>
        <a:srgbClr val="666C79"/>
      </a:dk2>
      <a:lt2>
        <a:srgbClr val="382620"/>
      </a:lt2>
      <a:accent1>
        <a:srgbClr val="E1E6EB"/>
      </a:accent1>
      <a:accent2>
        <a:srgbClr val="CCC8BC"/>
      </a:accent2>
      <a:accent3>
        <a:srgbClr val="4B6977"/>
      </a:accent3>
      <a:accent4>
        <a:srgbClr val="CCC8BC"/>
      </a:accent4>
      <a:accent5>
        <a:srgbClr val="B4C4CE"/>
      </a:accent5>
      <a:accent6>
        <a:srgbClr val="4B6977"/>
      </a:accent6>
      <a:hlink>
        <a:srgbClr val="3826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2822</TotalTime>
  <Words>2839</Words>
  <Application>Microsoft Office PowerPoint</Application>
  <PresentationFormat>On-screen Show (16:9)</PresentationFormat>
  <Paragraphs>202</Paragraphs>
  <Slides>16</Slides>
  <Notes>16</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16</vt:i4>
      </vt:variant>
    </vt:vector>
  </HeadingPairs>
  <TitlesOfParts>
    <vt:vector size="31" baseType="lpstr">
      <vt:lpstr>Wingdings</vt:lpstr>
      <vt:lpstr>Bradley Hand ITC</vt:lpstr>
      <vt:lpstr>Fira Sans Extra Condensed Medium</vt:lpstr>
      <vt:lpstr>Times New Roman</vt:lpstr>
      <vt:lpstr>Arial</vt:lpstr>
      <vt:lpstr>futura-pt</vt:lpstr>
      <vt:lpstr>Anton</vt:lpstr>
      <vt:lpstr>Lato</vt:lpstr>
      <vt:lpstr>Calibri</vt:lpstr>
      <vt:lpstr>Muli</vt:lpstr>
      <vt:lpstr>Verdana</vt:lpstr>
      <vt:lpstr>Arial</vt:lpstr>
      <vt:lpstr>Wingdings 2</vt:lpstr>
      <vt:lpstr>Winter Forest</vt:lpstr>
      <vt:lpstr>1_Winter Forest</vt:lpstr>
      <vt:lpstr>New Director Training</vt:lpstr>
      <vt:lpstr>PowerPoint Presentation</vt:lpstr>
      <vt:lpstr>PowerPoint Presentation</vt:lpstr>
      <vt:lpstr>Wyoming Workforce Development Council</vt:lpstr>
      <vt:lpstr>Wyoming Workforce Development Council</vt:lpstr>
      <vt:lpstr>Next Generation Sector Partnerships</vt:lpstr>
      <vt:lpstr>Next Generation Sector Partnerships in Wyoming</vt:lpstr>
      <vt:lpstr>Next Gen and Adult Education</vt:lpstr>
      <vt:lpstr>WIOA Core Partners</vt:lpstr>
      <vt:lpstr>Core Program Partners &amp; Activities</vt:lpstr>
      <vt:lpstr>Responsibilities of Core Partners</vt:lpstr>
      <vt:lpstr>Wyoming’s Community Colleges</vt:lpstr>
      <vt:lpstr>Perkins V</vt:lpstr>
      <vt:lpstr>Community Service Providers</vt:lpstr>
      <vt:lpstr>Core Partner’s</vt:lpstr>
      <vt:lpstr>—Helen Keller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WINTER FOREST</dc:title>
  <dc:creator>McQueen, Diane</dc:creator>
  <cp:lastModifiedBy>McQueen, Diane</cp:lastModifiedBy>
  <cp:revision>202</cp:revision>
  <cp:lastPrinted>2021-02-01T18:06:27Z</cp:lastPrinted>
  <dcterms:modified xsi:type="dcterms:W3CDTF">2021-03-12T14:37:09Z</dcterms:modified>
</cp:coreProperties>
</file>