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6" r:id="rId2"/>
  </p:sldMasterIdLst>
  <p:notesMasterIdLst>
    <p:notesMasterId r:id="rId48"/>
  </p:notesMasterIdLst>
  <p:sldIdLst>
    <p:sldId id="256" r:id="rId3"/>
    <p:sldId id="388" r:id="rId4"/>
    <p:sldId id="493" r:id="rId5"/>
    <p:sldId id="484" r:id="rId6"/>
    <p:sldId id="485" r:id="rId7"/>
    <p:sldId id="486" r:id="rId8"/>
    <p:sldId id="487" r:id="rId9"/>
    <p:sldId id="494" r:id="rId10"/>
    <p:sldId id="495" r:id="rId11"/>
    <p:sldId id="268" r:id="rId12"/>
    <p:sldId id="392" r:id="rId13"/>
    <p:sldId id="457" r:id="rId14"/>
    <p:sldId id="460" r:id="rId15"/>
    <p:sldId id="471" r:id="rId16"/>
    <p:sldId id="468" r:id="rId17"/>
    <p:sldId id="478" r:id="rId18"/>
    <p:sldId id="501" r:id="rId19"/>
    <p:sldId id="502" r:id="rId20"/>
    <p:sldId id="464" r:id="rId21"/>
    <p:sldId id="479" r:id="rId22"/>
    <p:sldId id="465" r:id="rId23"/>
    <p:sldId id="393" r:id="rId24"/>
    <p:sldId id="509" r:id="rId25"/>
    <p:sldId id="508" r:id="rId26"/>
    <p:sldId id="473" r:id="rId27"/>
    <p:sldId id="474" r:id="rId28"/>
    <p:sldId id="476" r:id="rId29"/>
    <p:sldId id="482" r:id="rId30"/>
    <p:sldId id="499" r:id="rId31"/>
    <p:sldId id="500" r:id="rId32"/>
    <p:sldId id="477" r:id="rId33"/>
    <p:sldId id="475" r:id="rId34"/>
    <p:sldId id="463" r:id="rId35"/>
    <p:sldId id="462" r:id="rId36"/>
    <p:sldId id="469" r:id="rId37"/>
    <p:sldId id="480" r:id="rId38"/>
    <p:sldId id="507" r:id="rId39"/>
    <p:sldId id="506" r:id="rId40"/>
    <p:sldId id="503" r:id="rId41"/>
    <p:sldId id="504" r:id="rId42"/>
    <p:sldId id="394" r:id="rId43"/>
    <p:sldId id="505" r:id="rId44"/>
    <p:sldId id="510" r:id="rId45"/>
    <p:sldId id="461" r:id="rId46"/>
    <p:sldId id="459" r:id="rId47"/>
  </p:sldIdLst>
  <p:sldSz cx="9144000" cy="5143500" type="screen16x9"/>
  <p:notesSz cx="7102475" cy="9388475"/>
  <p:embeddedFontLst>
    <p:embeddedFont>
      <p:font typeface="Anton" panose="020B0604020202020204" charset="0"/>
      <p:regular r:id="rId49"/>
    </p:embeddedFont>
    <p:embeddedFont>
      <p:font typeface="Fira Sans Extra Condensed Medium" panose="020B0604020202020204" charset="0"/>
      <p:regular r:id="rId50"/>
      <p:bold r:id="rId51"/>
      <p:italic r:id="rId52"/>
      <p:boldItalic r:id="rId53"/>
    </p:embeddedFont>
    <p:embeddedFont>
      <p:font typeface="Lato" panose="020B060402020202020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A41C187-667F-475A-93F7-69D2008E90F6}">
  <a:tblStyle styleId="{FA41C187-667F-475A-93F7-69D2008E90F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978" autoAdjust="0"/>
    <p:restoredTop sz="71470" autoAdjust="0"/>
  </p:normalViewPr>
  <p:slideViewPr>
    <p:cSldViewPr snapToGrid="0">
      <p:cViewPr varScale="1">
        <p:scale>
          <a:sx n="84" d="100"/>
          <a:sy n="84" d="100"/>
        </p:scale>
        <p:origin x="928" y="60"/>
      </p:cViewPr>
      <p:guideLst/>
    </p:cSldViewPr>
  </p:slideViewPr>
  <p:notesTextViewPr>
    <p:cViewPr>
      <p:scale>
        <a:sx n="3" d="2"/>
        <a:sy n="3" d="2"/>
      </p:scale>
      <p:origin x="0" y="0"/>
    </p:cViewPr>
  </p:notesTextViewPr>
  <p:sorterViewPr>
    <p:cViewPr varScale="1">
      <p:scale>
        <a:sx n="100" d="100"/>
        <a:sy n="100" d="100"/>
      </p:scale>
      <p:origin x="0" y="-61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533-45B8-9823-8C5B663BDBD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2-D533-45B8-9823-8C5B663BDBD3}"/>
              </c:ext>
            </c:extLst>
          </c:dPt>
          <c:dLbls>
            <c:delete val="1"/>
          </c:dLbls>
          <c:cat>
            <c:strRef>
              <c:f>Sheet1!$A$2:$A$3</c:f>
              <c:strCache>
                <c:ptCount val="2"/>
                <c:pt idx="0">
                  <c:v>Federal Grant</c:v>
                </c:pt>
                <c:pt idx="1">
                  <c:v>State Match</c:v>
                </c:pt>
              </c:strCache>
            </c:strRef>
          </c:cat>
          <c:val>
            <c:numRef>
              <c:f>Sheet1!$B$2:$B$3</c:f>
              <c:numCache>
                <c:formatCode>0%</c:formatCode>
                <c:ptCount val="2"/>
                <c:pt idx="0">
                  <c:v>0.75</c:v>
                </c:pt>
                <c:pt idx="1">
                  <c:v>0.25</c:v>
                </c:pt>
              </c:numCache>
            </c:numRef>
          </c:val>
          <c:extLst>
            <c:ext xmlns:c16="http://schemas.microsoft.com/office/drawing/2014/chart" uri="{C3380CC4-5D6E-409C-BE32-E72D297353CC}">
              <c16:uniqueId val="{00000000-D533-45B8-9823-8C5B663BDBD3}"/>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gradFill rotWithShape="1">
                <a:gsLst>
                  <a:gs pos="0">
                    <a:schemeClr val="accent6">
                      <a:tint val="100000"/>
                      <a:shade val="100000"/>
                      <a:satMod val="130000"/>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1-35C5-49DA-B01D-713FD784D5BB}"/>
              </c:ext>
            </c:extLst>
          </c:dPt>
          <c:dPt>
            <c:idx val="1"/>
            <c:bubble3D val="0"/>
            <c:spPr>
              <a:gradFill rotWithShape="1">
                <a:gsLst>
                  <a:gs pos="0">
                    <a:schemeClr val="accent5">
                      <a:tint val="100000"/>
                      <a:shade val="100000"/>
                      <a:satMod val="130000"/>
                    </a:schemeClr>
                  </a:gs>
                  <a:gs pos="100000">
                    <a:schemeClr val="accent5">
                      <a:tint val="50000"/>
                      <a:shade val="100000"/>
                      <a:satMod val="350000"/>
                    </a:schemeClr>
                  </a:gs>
                </a:gsLst>
                <a:lin ang="16200000" scaled="0"/>
              </a:gradFill>
              <a:ln>
                <a:noFill/>
              </a:ln>
              <a:effectLst>
                <a:outerShdw blurRad="40000" dist="23000" dir="5400000" rotWithShape="0">
                  <a:srgbClr val="000000">
                    <a:alpha val="35000"/>
                  </a:srgbClr>
                </a:outerShdw>
              </a:effectLst>
            </c:spPr>
            <c:extLst>
              <c:ext xmlns:c16="http://schemas.microsoft.com/office/drawing/2014/chart" uri="{C3380CC4-5D6E-409C-BE32-E72D297353CC}">
                <c16:uniqueId val="{00000003-35C5-49DA-B01D-713FD784D5B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2"/>
                    </a:solidFill>
                    <a:latin typeface="+mn-lt"/>
                    <a:ea typeface="+mn-ea"/>
                    <a:cs typeface="+mn-cs"/>
                  </a:defRPr>
                </a:pPr>
                <a:endParaRPr lang="en-US"/>
              </a:p>
            </c:txPr>
            <c:showLegendKey val="0"/>
            <c:showVal val="1"/>
            <c:showCatName val="1"/>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15:layout/>
              </c:ext>
            </c:extLst>
          </c:dLbls>
          <c:cat>
            <c:strRef>
              <c:f>Sheet1!$A$2:$A$3</c:f>
              <c:strCache>
                <c:ptCount val="2"/>
                <c:pt idx="0">
                  <c:v>AEFLA Activities</c:v>
                </c:pt>
                <c:pt idx="1">
                  <c:v>Planning, Admin, PD</c:v>
                </c:pt>
              </c:strCache>
            </c:strRef>
          </c:cat>
          <c:val>
            <c:numRef>
              <c:f>Sheet1!$B$2:$B$3</c:f>
              <c:numCache>
                <c:formatCode>0%</c:formatCode>
                <c:ptCount val="2"/>
                <c:pt idx="0">
                  <c:v>0.95</c:v>
                </c:pt>
                <c:pt idx="1">
                  <c:v>0.05</c:v>
                </c:pt>
              </c:numCache>
            </c:numRef>
          </c:val>
          <c:extLst>
            <c:ext xmlns:c16="http://schemas.microsoft.com/office/drawing/2014/chart" uri="{C3380CC4-5D6E-409C-BE32-E72D297353CC}">
              <c16:uniqueId val="{00000000-EED5-4C59-92BA-2B86FDE0918F}"/>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A56752-77AE-4685-A586-9D050884F7F9}" type="doc">
      <dgm:prSet loTypeId="urn:microsoft.com/office/officeart/2005/8/layout/orgChart1" loCatId="hierarchy" qsTypeId="urn:microsoft.com/office/officeart/2005/8/quickstyle/3d3" qsCatId="3D" csTypeId="urn:microsoft.com/office/officeart/2005/8/colors/accent3_2" csCatId="accent3" phldr="1"/>
      <dgm:spPr>
        <a:scene3d>
          <a:camera prst="isometricOffAxis2Left"/>
          <a:lightRig rig="threePt" dir="t"/>
        </a:scene3d>
      </dgm:spPr>
      <dgm:t>
        <a:bodyPr/>
        <a:lstStyle/>
        <a:p>
          <a:endParaRPr lang="en-US"/>
        </a:p>
      </dgm:t>
    </dgm:pt>
    <dgm:pt modelId="{35382108-D3E5-4805-84E8-819335A02A89}">
      <dgm:prSet phldrT="[Text]"/>
      <dgm:spPr/>
      <dgm:t>
        <a:bodyPr/>
        <a:lstStyle/>
        <a:p>
          <a:r>
            <a:rPr lang="en-US" smtClean="0"/>
            <a:t>AEFLA (Program Status)</a:t>
          </a:r>
          <a:endParaRPr lang="en-US" dirty="0"/>
        </a:p>
      </dgm:t>
    </dgm:pt>
    <dgm:pt modelId="{C6938C96-A1A6-456B-B718-29457B82AF46}" type="parTrans" cxnId="{BEDEFFDD-8FE5-46E6-9D31-543DA4B7ADF3}">
      <dgm:prSet/>
      <dgm:spPr/>
      <dgm:t>
        <a:bodyPr/>
        <a:lstStyle/>
        <a:p>
          <a:endParaRPr lang="en-US"/>
        </a:p>
      </dgm:t>
    </dgm:pt>
    <dgm:pt modelId="{AC0B5A9E-FB3B-4A65-89C9-35B7447869D2}" type="sibTrans" cxnId="{BEDEFFDD-8FE5-46E6-9D31-543DA4B7ADF3}">
      <dgm:prSet/>
      <dgm:spPr/>
      <dgm:t>
        <a:bodyPr/>
        <a:lstStyle/>
        <a:p>
          <a:endParaRPr lang="en-US"/>
        </a:p>
      </dgm:t>
    </dgm:pt>
    <dgm:pt modelId="{BED8AE32-7AA2-4693-B107-B59C49D26D52}">
      <dgm:prSet phldrT="[Text]" custT="1"/>
      <dgm:spPr/>
      <dgm:t>
        <a:bodyPr/>
        <a:lstStyle/>
        <a:p>
          <a:r>
            <a:rPr lang="en-US" sz="1200" dirty="0" smtClean="0"/>
            <a:t>EDGAR (Education Department General Administrative Regulations)</a:t>
          </a:r>
          <a:endParaRPr lang="en-US" sz="1200" dirty="0"/>
        </a:p>
      </dgm:t>
    </dgm:pt>
    <dgm:pt modelId="{ECD96D80-2973-44C0-889C-3901B4235D89}" type="parTrans" cxnId="{E8E02B83-1130-4AE2-9C4E-0515C406B4E6}">
      <dgm:prSet/>
      <dgm:spPr/>
      <dgm:t>
        <a:bodyPr/>
        <a:lstStyle/>
        <a:p>
          <a:endParaRPr lang="en-US"/>
        </a:p>
      </dgm:t>
    </dgm:pt>
    <dgm:pt modelId="{52310424-FD56-4415-A9A8-FAFCA6A92C56}" type="sibTrans" cxnId="{E8E02B83-1130-4AE2-9C4E-0515C406B4E6}">
      <dgm:prSet/>
      <dgm:spPr/>
      <dgm:t>
        <a:bodyPr/>
        <a:lstStyle/>
        <a:p>
          <a:endParaRPr lang="en-US"/>
        </a:p>
      </dgm:t>
    </dgm:pt>
    <dgm:pt modelId="{0B803E0E-4D67-4458-B8B4-A624EC76BC5F}">
      <dgm:prSet phldrT="[Text]"/>
      <dgm:spPr/>
      <dgm:t>
        <a:bodyPr/>
        <a:lstStyle/>
        <a:p>
          <a:r>
            <a:rPr lang="en-US" dirty="0" smtClean="0"/>
            <a:t>OMB Uniform Guidance (Government-wide)</a:t>
          </a:r>
          <a:endParaRPr lang="en-US" dirty="0"/>
        </a:p>
      </dgm:t>
    </dgm:pt>
    <dgm:pt modelId="{030AFECB-1F0F-4BE9-BB67-B86F4EA638B9}" type="parTrans" cxnId="{F51F25E8-6C86-4F48-BBD4-4124D3C0665E}">
      <dgm:prSet/>
      <dgm:spPr/>
      <dgm:t>
        <a:bodyPr/>
        <a:lstStyle/>
        <a:p>
          <a:endParaRPr lang="en-US"/>
        </a:p>
      </dgm:t>
    </dgm:pt>
    <dgm:pt modelId="{7E81B9BA-DC44-45D2-AA06-2E35B7828741}" type="sibTrans" cxnId="{F51F25E8-6C86-4F48-BBD4-4124D3C0665E}">
      <dgm:prSet/>
      <dgm:spPr/>
      <dgm:t>
        <a:bodyPr/>
        <a:lstStyle/>
        <a:p>
          <a:endParaRPr lang="en-US"/>
        </a:p>
      </dgm:t>
    </dgm:pt>
    <dgm:pt modelId="{84A95DA3-61F9-4DE5-AF29-2073A6FB595B}" type="pres">
      <dgm:prSet presAssocID="{C7A56752-77AE-4685-A586-9D050884F7F9}" presName="hierChild1" presStyleCnt="0">
        <dgm:presLayoutVars>
          <dgm:orgChart val="1"/>
          <dgm:chPref val="1"/>
          <dgm:dir/>
          <dgm:animOne val="branch"/>
          <dgm:animLvl val="lvl"/>
          <dgm:resizeHandles/>
        </dgm:presLayoutVars>
      </dgm:prSet>
      <dgm:spPr/>
      <dgm:t>
        <a:bodyPr/>
        <a:lstStyle/>
        <a:p>
          <a:endParaRPr lang="en-US"/>
        </a:p>
      </dgm:t>
    </dgm:pt>
    <dgm:pt modelId="{109E7268-46E9-40CD-B51C-BB71698E425B}" type="pres">
      <dgm:prSet presAssocID="{35382108-D3E5-4805-84E8-819335A02A89}" presName="hierRoot1" presStyleCnt="0">
        <dgm:presLayoutVars>
          <dgm:hierBranch val="init"/>
        </dgm:presLayoutVars>
      </dgm:prSet>
      <dgm:spPr/>
    </dgm:pt>
    <dgm:pt modelId="{D9B9C7D0-818C-4203-9260-139323F520F3}" type="pres">
      <dgm:prSet presAssocID="{35382108-D3E5-4805-84E8-819335A02A89}" presName="rootComposite1" presStyleCnt="0"/>
      <dgm:spPr/>
    </dgm:pt>
    <dgm:pt modelId="{5227951B-4C9A-476F-AC64-708B13BFB725}" type="pres">
      <dgm:prSet presAssocID="{35382108-D3E5-4805-84E8-819335A02A89}" presName="rootText1" presStyleLbl="node0" presStyleIdx="0" presStyleCnt="1">
        <dgm:presLayoutVars>
          <dgm:chPref val="3"/>
        </dgm:presLayoutVars>
      </dgm:prSet>
      <dgm:spPr/>
      <dgm:t>
        <a:bodyPr/>
        <a:lstStyle/>
        <a:p>
          <a:endParaRPr lang="en-US"/>
        </a:p>
      </dgm:t>
    </dgm:pt>
    <dgm:pt modelId="{AD4AFCC6-1B9F-423D-BFA8-97875F6A7DF3}" type="pres">
      <dgm:prSet presAssocID="{35382108-D3E5-4805-84E8-819335A02A89}" presName="rootConnector1" presStyleLbl="node1" presStyleIdx="0" presStyleCnt="0"/>
      <dgm:spPr/>
      <dgm:t>
        <a:bodyPr/>
        <a:lstStyle/>
        <a:p>
          <a:endParaRPr lang="en-US"/>
        </a:p>
      </dgm:t>
    </dgm:pt>
    <dgm:pt modelId="{7620480B-84C2-484E-894D-C03319FE1B6E}" type="pres">
      <dgm:prSet presAssocID="{35382108-D3E5-4805-84E8-819335A02A89}" presName="hierChild2" presStyleCnt="0"/>
      <dgm:spPr/>
    </dgm:pt>
    <dgm:pt modelId="{8F3632CC-9A42-4A6E-A9D1-E523059A755E}" type="pres">
      <dgm:prSet presAssocID="{ECD96D80-2973-44C0-889C-3901B4235D89}" presName="Name37" presStyleLbl="parChTrans1D2" presStyleIdx="0" presStyleCnt="2"/>
      <dgm:spPr/>
      <dgm:t>
        <a:bodyPr/>
        <a:lstStyle/>
        <a:p>
          <a:endParaRPr lang="en-US"/>
        </a:p>
      </dgm:t>
    </dgm:pt>
    <dgm:pt modelId="{454FD15E-A26F-4179-883C-2F94AF11D74A}" type="pres">
      <dgm:prSet presAssocID="{BED8AE32-7AA2-4693-B107-B59C49D26D52}" presName="hierRoot2" presStyleCnt="0">
        <dgm:presLayoutVars>
          <dgm:hierBranch val="init"/>
        </dgm:presLayoutVars>
      </dgm:prSet>
      <dgm:spPr/>
    </dgm:pt>
    <dgm:pt modelId="{387717FD-4948-4592-9D42-A4A9BA5BCA6F}" type="pres">
      <dgm:prSet presAssocID="{BED8AE32-7AA2-4693-B107-B59C49D26D52}" presName="rootComposite" presStyleCnt="0"/>
      <dgm:spPr/>
    </dgm:pt>
    <dgm:pt modelId="{26C85FBF-B2D6-43C3-B9EA-F58E345F88B1}" type="pres">
      <dgm:prSet presAssocID="{BED8AE32-7AA2-4693-B107-B59C49D26D52}" presName="rootText" presStyleLbl="node2" presStyleIdx="0" presStyleCnt="2">
        <dgm:presLayoutVars>
          <dgm:chPref val="3"/>
        </dgm:presLayoutVars>
      </dgm:prSet>
      <dgm:spPr/>
      <dgm:t>
        <a:bodyPr/>
        <a:lstStyle/>
        <a:p>
          <a:endParaRPr lang="en-US"/>
        </a:p>
      </dgm:t>
    </dgm:pt>
    <dgm:pt modelId="{78594DF7-D6F8-477E-BD14-D9BC251490F2}" type="pres">
      <dgm:prSet presAssocID="{BED8AE32-7AA2-4693-B107-B59C49D26D52}" presName="rootConnector" presStyleLbl="node2" presStyleIdx="0" presStyleCnt="2"/>
      <dgm:spPr/>
      <dgm:t>
        <a:bodyPr/>
        <a:lstStyle/>
        <a:p>
          <a:endParaRPr lang="en-US"/>
        </a:p>
      </dgm:t>
    </dgm:pt>
    <dgm:pt modelId="{396CD30D-3403-4002-A0EA-57F3B8EDA02C}" type="pres">
      <dgm:prSet presAssocID="{BED8AE32-7AA2-4693-B107-B59C49D26D52}" presName="hierChild4" presStyleCnt="0"/>
      <dgm:spPr/>
    </dgm:pt>
    <dgm:pt modelId="{2A2C7848-85F9-4491-AC18-CCFCC486017C}" type="pres">
      <dgm:prSet presAssocID="{BED8AE32-7AA2-4693-B107-B59C49D26D52}" presName="hierChild5" presStyleCnt="0"/>
      <dgm:spPr/>
    </dgm:pt>
    <dgm:pt modelId="{80E91CE6-A127-4EBE-B98F-4E426DC3495C}" type="pres">
      <dgm:prSet presAssocID="{030AFECB-1F0F-4BE9-BB67-B86F4EA638B9}" presName="Name37" presStyleLbl="parChTrans1D2" presStyleIdx="1" presStyleCnt="2"/>
      <dgm:spPr/>
      <dgm:t>
        <a:bodyPr/>
        <a:lstStyle/>
        <a:p>
          <a:endParaRPr lang="en-US"/>
        </a:p>
      </dgm:t>
    </dgm:pt>
    <dgm:pt modelId="{1710D5A2-1A9D-48A9-A175-2BC0570A5AE6}" type="pres">
      <dgm:prSet presAssocID="{0B803E0E-4D67-4458-B8B4-A624EC76BC5F}" presName="hierRoot2" presStyleCnt="0">
        <dgm:presLayoutVars>
          <dgm:hierBranch val="init"/>
        </dgm:presLayoutVars>
      </dgm:prSet>
      <dgm:spPr/>
    </dgm:pt>
    <dgm:pt modelId="{CCEE4557-DB59-4BC8-97DF-BA87096DCC1A}" type="pres">
      <dgm:prSet presAssocID="{0B803E0E-4D67-4458-B8B4-A624EC76BC5F}" presName="rootComposite" presStyleCnt="0"/>
      <dgm:spPr/>
    </dgm:pt>
    <dgm:pt modelId="{EAA284D6-6B84-43C1-B040-2C6E085EEC2D}" type="pres">
      <dgm:prSet presAssocID="{0B803E0E-4D67-4458-B8B4-A624EC76BC5F}" presName="rootText" presStyleLbl="node2" presStyleIdx="1" presStyleCnt="2">
        <dgm:presLayoutVars>
          <dgm:chPref val="3"/>
        </dgm:presLayoutVars>
      </dgm:prSet>
      <dgm:spPr/>
      <dgm:t>
        <a:bodyPr/>
        <a:lstStyle/>
        <a:p>
          <a:endParaRPr lang="en-US"/>
        </a:p>
      </dgm:t>
    </dgm:pt>
    <dgm:pt modelId="{39E2A9FD-FCD0-43A3-9481-33AF3DD8C7E6}" type="pres">
      <dgm:prSet presAssocID="{0B803E0E-4D67-4458-B8B4-A624EC76BC5F}" presName="rootConnector" presStyleLbl="node2" presStyleIdx="1" presStyleCnt="2"/>
      <dgm:spPr/>
      <dgm:t>
        <a:bodyPr/>
        <a:lstStyle/>
        <a:p>
          <a:endParaRPr lang="en-US"/>
        </a:p>
      </dgm:t>
    </dgm:pt>
    <dgm:pt modelId="{E75C4EED-4250-478B-B5B5-2905CB18A767}" type="pres">
      <dgm:prSet presAssocID="{0B803E0E-4D67-4458-B8B4-A624EC76BC5F}" presName="hierChild4" presStyleCnt="0"/>
      <dgm:spPr/>
    </dgm:pt>
    <dgm:pt modelId="{59A47CC5-BB67-45EF-8D76-17C431D9B63D}" type="pres">
      <dgm:prSet presAssocID="{0B803E0E-4D67-4458-B8B4-A624EC76BC5F}" presName="hierChild5" presStyleCnt="0"/>
      <dgm:spPr/>
    </dgm:pt>
    <dgm:pt modelId="{34155A86-EE8C-470B-A91F-8CF0622C0798}" type="pres">
      <dgm:prSet presAssocID="{35382108-D3E5-4805-84E8-819335A02A89}" presName="hierChild3" presStyleCnt="0"/>
      <dgm:spPr/>
    </dgm:pt>
  </dgm:ptLst>
  <dgm:cxnLst>
    <dgm:cxn modelId="{82BB495D-0815-4BEE-A1E2-E1F0C57AD009}" type="presOf" srcId="{030AFECB-1F0F-4BE9-BB67-B86F4EA638B9}" destId="{80E91CE6-A127-4EBE-B98F-4E426DC3495C}" srcOrd="0" destOrd="0" presId="urn:microsoft.com/office/officeart/2005/8/layout/orgChart1"/>
    <dgm:cxn modelId="{B1434F91-4886-47C1-B243-5C35C9CEE62F}" type="presOf" srcId="{35382108-D3E5-4805-84E8-819335A02A89}" destId="{AD4AFCC6-1B9F-423D-BFA8-97875F6A7DF3}" srcOrd="1" destOrd="0" presId="urn:microsoft.com/office/officeart/2005/8/layout/orgChart1"/>
    <dgm:cxn modelId="{6B02B8A3-C83B-45CD-BBD4-C462B4A66731}" type="presOf" srcId="{0B803E0E-4D67-4458-B8B4-A624EC76BC5F}" destId="{39E2A9FD-FCD0-43A3-9481-33AF3DD8C7E6}" srcOrd="1" destOrd="0" presId="urn:microsoft.com/office/officeart/2005/8/layout/orgChart1"/>
    <dgm:cxn modelId="{09258B35-9890-403A-946B-53B43E57E1CB}" type="presOf" srcId="{ECD96D80-2973-44C0-889C-3901B4235D89}" destId="{8F3632CC-9A42-4A6E-A9D1-E523059A755E}" srcOrd="0" destOrd="0" presId="urn:microsoft.com/office/officeart/2005/8/layout/orgChart1"/>
    <dgm:cxn modelId="{9352546D-908D-45D5-B4F9-B7A2C40EC65F}" type="presOf" srcId="{C7A56752-77AE-4685-A586-9D050884F7F9}" destId="{84A95DA3-61F9-4DE5-AF29-2073A6FB595B}" srcOrd="0" destOrd="0" presId="urn:microsoft.com/office/officeart/2005/8/layout/orgChart1"/>
    <dgm:cxn modelId="{E8E02B83-1130-4AE2-9C4E-0515C406B4E6}" srcId="{35382108-D3E5-4805-84E8-819335A02A89}" destId="{BED8AE32-7AA2-4693-B107-B59C49D26D52}" srcOrd="0" destOrd="0" parTransId="{ECD96D80-2973-44C0-889C-3901B4235D89}" sibTransId="{52310424-FD56-4415-A9A8-FAFCA6A92C56}"/>
    <dgm:cxn modelId="{7C39925D-3B57-4826-9229-1896582D0AA9}" type="presOf" srcId="{BED8AE32-7AA2-4693-B107-B59C49D26D52}" destId="{78594DF7-D6F8-477E-BD14-D9BC251490F2}" srcOrd="1" destOrd="0" presId="urn:microsoft.com/office/officeart/2005/8/layout/orgChart1"/>
    <dgm:cxn modelId="{453D099B-B017-4CF6-9659-2B6640DEE7E1}" type="presOf" srcId="{0B803E0E-4D67-4458-B8B4-A624EC76BC5F}" destId="{EAA284D6-6B84-43C1-B040-2C6E085EEC2D}" srcOrd="0" destOrd="0" presId="urn:microsoft.com/office/officeart/2005/8/layout/orgChart1"/>
    <dgm:cxn modelId="{F51F25E8-6C86-4F48-BBD4-4124D3C0665E}" srcId="{35382108-D3E5-4805-84E8-819335A02A89}" destId="{0B803E0E-4D67-4458-B8B4-A624EC76BC5F}" srcOrd="1" destOrd="0" parTransId="{030AFECB-1F0F-4BE9-BB67-B86F4EA638B9}" sibTransId="{7E81B9BA-DC44-45D2-AA06-2E35B7828741}"/>
    <dgm:cxn modelId="{BEDEFFDD-8FE5-46E6-9D31-543DA4B7ADF3}" srcId="{C7A56752-77AE-4685-A586-9D050884F7F9}" destId="{35382108-D3E5-4805-84E8-819335A02A89}" srcOrd="0" destOrd="0" parTransId="{C6938C96-A1A6-456B-B718-29457B82AF46}" sibTransId="{AC0B5A9E-FB3B-4A65-89C9-35B7447869D2}"/>
    <dgm:cxn modelId="{704950B1-3086-4427-9FBF-676A069DE62F}" type="presOf" srcId="{35382108-D3E5-4805-84E8-819335A02A89}" destId="{5227951B-4C9A-476F-AC64-708B13BFB725}" srcOrd="0" destOrd="0" presId="urn:microsoft.com/office/officeart/2005/8/layout/orgChart1"/>
    <dgm:cxn modelId="{FBEE15D8-6D41-4A9B-8AC0-4362B90BC040}" type="presOf" srcId="{BED8AE32-7AA2-4693-B107-B59C49D26D52}" destId="{26C85FBF-B2D6-43C3-B9EA-F58E345F88B1}" srcOrd="0" destOrd="0" presId="urn:microsoft.com/office/officeart/2005/8/layout/orgChart1"/>
    <dgm:cxn modelId="{8A18D44B-C139-44CF-8B59-43A408C4D90D}" type="presParOf" srcId="{84A95DA3-61F9-4DE5-AF29-2073A6FB595B}" destId="{109E7268-46E9-40CD-B51C-BB71698E425B}" srcOrd="0" destOrd="0" presId="urn:microsoft.com/office/officeart/2005/8/layout/orgChart1"/>
    <dgm:cxn modelId="{669A66A4-1CA7-4820-99D5-35B1F19AC907}" type="presParOf" srcId="{109E7268-46E9-40CD-B51C-BB71698E425B}" destId="{D9B9C7D0-818C-4203-9260-139323F520F3}" srcOrd="0" destOrd="0" presId="urn:microsoft.com/office/officeart/2005/8/layout/orgChart1"/>
    <dgm:cxn modelId="{7595D6A4-837B-4313-9B40-23E86A677AA0}" type="presParOf" srcId="{D9B9C7D0-818C-4203-9260-139323F520F3}" destId="{5227951B-4C9A-476F-AC64-708B13BFB725}" srcOrd="0" destOrd="0" presId="urn:microsoft.com/office/officeart/2005/8/layout/orgChart1"/>
    <dgm:cxn modelId="{6159D179-978E-4DC3-A7CA-018DE220CE71}" type="presParOf" srcId="{D9B9C7D0-818C-4203-9260-139323F520F3}" destId="{AD4AFCC6-1B9F-423D-BFA8-97875F6A7DF3}" srcOrd="1" destOrd="0" presId="urn:microsoft.com/office/officeart/2005/8/layout/orgChart1"/>
    <dgm:cxn modelId="{3F0EAB5F-53B7-44D7-B92F-B56CA883E45D}" type="presParOf" srcId="{109E7268-46E9-40CD-B51C-BB71698E425B}" destId="{7620480B-84C2-484E-894D-C03319FE1B6E}" srcOrd="1" destOrd="0" presId="urn:microsoft.com/office/officeart/2005/8/layout/orgChart1"/>
    <dgm:cxn modelId="{77FD3FCD-75F6-428C-856B-1AA755A20AA1}" type="presParOf" srcId="{7620480B-84C2-484E-894D-C03319FE1B6E}" destId="{8F3632CC-9A42-4A6E-A9D1-E523059A755E}" srcOrd="0" destOrd="0" presId="urn:microsoft.com/office/officeart/2005/8/layout/orgChart1"/>
    <dgm:cxn modelId="{7346BAD9-28F7-453F-9656-C841B0E269D9}" type="presParOf" srcId="{7620480B-84C2-484E-894D-C03319FE1B6E}" destId="{454FD15E-A26F-4179-883C-2F94AF11D74A}" srcOrd="1" destOrd="0" presId="urn:microsoft.com/office/officeart/2005/8/layout/orgChart1"/>
    <dgm:cxn modelId="{28990C20-5152-4E29-B447-E3B25BF4063E}" type="presParOf" srcId="{454FD15E-A26F-4179-883C-2F94AF11D74A}" destId="{387717FD-4948-4592-9D42-A4A9BA5BCA6F}" srcOrd="0" destOrd="0" presId="urn:microsoft.com/office/officeart/2005/8/layout/orgChart1"/>
    <dgm:cxn modelId="{E64E7256-4DB1-46C1-863E-EA083A57D99A}" type="presParOf" srcId="{387717FD-4948-4592-9D42-A4A9BA5BCA6F}" destId="{26C85FBF-B2D6-43C3-B9EA-F58E345F88B1}" srcOrd="0" destOrd="0" presId="urn:microsoft.com/office/officeart/2005/8/layout/orgChart1"/>
    <dgm:cxn modelId="{0BF71980-7799-47C1-B45D-24A74C6CB0AD}" type="presParOf" srcId="{387717FD-4948-4592-9D42-A4A9BA5BCA6F}" destId="{78594DF7-D6F8-477E-BD14-D9BC251490F2}" srcOrd="1" destOrd="0" presId="urn:microsoft.com/office/officeart/2005/8/layout/orgChart1"/>
    <dgm:cxn modelId="{BB58824A-DB4D-41EC-92BD-C010CCD06CC4}" type="presParOf" srcId="{454FD15E-A26F-4179-883C-2F94AF11D74A}" destId="{396CD30D-3403-4002-A0EA-57F3B8EDA02C}" srcOrd="1" destOrd="0" presId="urn:microsoft.com/office/officeart/2005/8/layout/orgChart1"/>
    <dgm:cxn modelId="{406E6C35-9E60-4341-B7A6-2301F65E76B3}" type="presParOf" srcId="{454FD15E-A26F-4179-883C-2F94AF11D74A}" destId="{2A2C7848-85F9-4491-AC18-CCFCC486017C}" srcOrd="2" destOrd="0" presId="urn:microsoft.com/office/officeart/2005/8/layout/orgChart1"/>
    <dgm:cxn modelId="{569FA930-1E2C-4C82-A34F-4FFF5F0222D2}" type="presParOf" srcId="{7620480B-84C2-484E-894D-C03319FE1B6E}" destId="{80E91CE6-A127-4EBE-B98F-4E426DC3495C}" srcOrd="2" destOrd="0" presId="urn:microsoft.com/office/officeart/2005/8/layout/orgChart1"/>
    <dgm:cxn modelId="{53F3DD94-0C3E-448B-9BFE-8E41E96FC0C3}" type="presParOf" srcId="{7620480B-84C2-484E-894D-C03319FE1B6E}" destId="{1710D5A2-1A9D-48A9-A175-2BC0570A5AE6}" srcOrd="3" destOrd="0" presId="urn:microsoft.com/office/officeart/2005/8/layout/orgChart1"/>
    <dgm:cxn modelId="{0F1EC567-7491-4F20-9636-586AA4F1F5A1}" type="presParOf" srcId="{1710D5A2-1A9D-48A9-A175-2BC0570A5AE6}" destId="{CCEE4557-DB59-4BC8-97DF-BA87096DCC1A}" srcOrd="0" destOrd="0" presId="urn:microsoft.com/office/officeart/2005/8/layout/orgChart1"/>
    <dgm:cxn modelId="{E24F5E55-22C2-4E4B-B149-52C467C4E777}" type="presParOf" srcId="{CCEE4557-DB59-4BC8-97DF-BA87096DCC1A}" destId="{EAA284D6-6B84-43C1-B040-2C6E085EEC2D}" srcOrd="0" destOrd="0" presId="urn:microsoft.com/office/officeart/2005/8/layout/orgChart1"/>
    <dgm:cxn modelId="{11D71433-13FD-40E1-8F86-6186250EC242}" type="presParOf" srcId="{CCEE4557-DB59-4BC8-97DF-BA87096DCC1A}" destId="{39E2A9FD-FCD0-43A3-9481-33AF3DD8C7E6}" srcOrd="1" destOrd="0" presId="urn:microsoft.com/office/officeart/2005/8/layout/orgChart1"/>
    <dgm:cxn modelId="{2E6CBE0E-8AE6-4B5B-A41A-9AF8AF3FDDE5}" type="presParOf" srcId="{1710D5A2-1A9D-48A9-A175-2BC0570A5AE6}" destId="{E75C4EED-4250-478B-B5B5-2905CB18A767}" srcOrd="1" destOrd="0" presId="urn:microsoft.com/office/officeart/2005/8/layout/orgChart1"/>
    <dgm:cxn modelId="{504C1510-5EF6-4E3E-8800-B734065BA728}" type="presParOf" srcId="{1710D5A2-1A9D-48A9-A175-2BC0570A5AE6}" destId="{59A47CC5-BB67-45EF-8D76-17C431D9B63D}" srcOrd="2" destOrd="0" presId="urn:microsoft.com/office/officeart/2005/8/layout/orgChart1"/>
    <dgm:cxn modelId="{9E275D81-81B0-4644-B15F-08075EE70A10}" type="presParOf" srcId="{109E7268-46E9-40CD-B51C-BB71698E425B}" destId="{34155A86-EE8C-470B-A91F-8CF0622C079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504E09-31DC-4A7A-9391-12AC0ECFEC5C}" type="doc">
      <dgm:prSet loTypeId="urn:microsoft.com/office/officeart/2005/8/layout/chevron1" loCatId="process" qsTypeId="urn:microsoft.com/office/officeart/2005/8/quickstyle/simple1" qsCatId="simple" csTypeId="urn:microsoft.com/office/officeart/2005/8/colors/accent3_3" csCatId="accent3" phldr="1"/>
      <dgm:spPr/>
    </dgm:pt>
    <dgm:pt modelId="{C671BD19-EFFF-4DDD-97FF-F113438F9554}">
      <dgm:prSet phldrT="[Text]"/>
      <dgm:spPr/>
      <dgm:t>
        <a:bodyPr/>
        <a:lstStyle/>
        <a:p>
          <a:r>
            <a:rPr lang="en-US" dirty="0" smtClean="0"/>
            <a:t>Legislation</a:t>
          </a:r>
          <a:endParaRPr lang="en-US" dirty="0"/>
        </a:p>
      </dgm:t>
    </dgm:pt>
    <dgm:pt modelId="{173FE5FF-B261-4F23-8AA3-1EA8E50C54FA}" type="parTrans" cxnId="{5BCE3B6D-F1C9-4360-AD57-890063CFE597}">
      <dgm:prSet/>
      <dgm:spPr/>
      <dgm:t>
        <a:bodyPr/>
        <a:lstStyle/>
        <a:p>
          <a:endParaRPr lang="en-US"/>
        </a:p>
      </dgm:t>
    </dgm:pt>
    <dgm:pt modelId="{1A60B1A0-1FA4-41C6-85EC-32C850F15319}" type="sibTrans" cxnId="{5BCE3B6D-F1C9-4360-AD57-890063CFE597}">
      <dgm:prSet/>
      <dgm:spPr/>
      <dgm:t>
        <a:bodyPr/>
        <a:lstStyle/>
        <a:p>
          <a:endParaRPr lang="en-US"/>
        </a:p>
      </dgm:t>
    </dgm:pt>
    <dgm:pt modelId="{1FE6D70B-DDD5-4C75-814C-1A65579C97F3}">
      <dgm:prSet phldrT="[Text]"/>
      <dgm:spPr/>
      <dgm:t>
        <a:bodyPr/>
        <a:lstStyle/>
        <a:p>
          <a:r>
            <a:rPr lang="en-US" dirty="0" smtClean="0"/>
            <a:t>OMB Guidance</a:t>
          </a:r>
          <a:endParaRPr lang="en-US" dirty="0"/>
        </a:p>
      </dgm:t>
    </dgm:pt>
    <dgm:pt modelId="{2E5BC8B7-C1FD-47B2-8819-71556AB4F855}" type="parTrans" cxnId="{9052CC93-CE09-4256-8BF7-5636CFF9336B}">
      <dgm:prSet/>
      <dgm:spPr/>
      <dgm:t>
        <a:bodyPr/>
        <a:lstStyle/>
        <a:p>
          <a:endParaRPr lang="en-US"/>
        </a:p>
      </dgm:t>
    </dgm:pt>
    <dgm:pt modelId="{B97E80B4-B1F4-4453-BBE9-11C044B2CEF9}" type="sibTrans" cxnId="{9052CC93-CE09-4256-8BF7-5636CFF9336B}">
      <dgm:prSet/>
      <dgm:spPr/>
      <dgm:t>
        <a:bodyPr/>
        <a:lstStyle/>
        <a:p>
          <a:endParaRPr lang="en-US"/>
        </a:p>
      </dgm:t>
    </dgm:pt>
    <dgm:pt modelId="{42A0E05E-F8CE-4FD1-A798-96AB30C22540}">
      <dgm:prSet phldrT="[Text]"/>
      <dgm:spPr/>
      <dgm:t>
        <a:bodyPr/>
        <a:lstStyle/>
        <a:p>
          <a:r>
            <a:rPr lang="en-US" dirty="0" smtClean="0"/>
            <a:t>Regulation (EDGAR)</a:t>
          </a:r>
          <a:endParaRPr lang="en-US" dirty="0"/>
        </a:p>
      </dgm:t>
    </dgm:pt>
    <dgm:pt modelId="{05237DA2-9A6D-435C-914D-E421D89364FA}" type="parTrans" cxnId="{E5F00ECD-538D-4786-A33C-DFC51970AB70}">
      <dgm:prSet/>
      <dgm:spPr/>
      <dgm:t>
        <a:bodyPr/>
        <a:lstStyle/>
        <a:p>
          <a:endParaRPr lang="en-US"/>
        </a:p>
      </dgm:t>
    </dgm:pt>
    <dgm:pt modelId="{C0BF995D-D2A5-49EA-A026-B62D0A232683}" type="sibTrans" cxnId="{E5F00ECD-538D-4786-A33C-DFC51970AB70}">
      <dgm:prSet/>
      <dgm:spPr/>
      <dgm:t>
        <a:bodyPr/>
        <a:lstStyle/>
        <a:p>
          <a:endParaRPr lang="en-US"/>
        </a:p>
      </dgm:t>
    </dgm:pt>
    <dgm:pt modelId="{F53B4674-12FF-43AA-8F7D-2C613CBACAC1}" type="pres">
      <dgm:prSet presAssocID="{0F504E09-31DC-4A7A-9391-12AC0ECFEC5C}" presName="Name0" presStyleCnt="0">
        <dgm:presLayoutVars>
          <dgm:dir/>
          <dgm:animLvl val="lvl"/>
          <dgm:resizeHandles val="exact"/>
        </dgm:presLayoutVars>
      </dgm:prSet>
      <dgm:spPr/>
    </dgm:pt>
    <dgm:pt modelId="{EF15017D-BC71-421D-AFEC-DCFCCDC91C04}" type="pres">
      <dgm:prSet presAssocID="{C671BD19-EFFF-4DDD-97FF-F113438F9554}" presName="parTxOnly" presStyleLbl="node1" presStyleIdx="0" presStyleCnt="3">
        <dgm:presLayoutVars>
          <dgm:chMax val="0"/>
          <dgm:chPref val="0"/>
          <dgm:bulletEnabled val="1"/>
        </dgm:presLayoutVars>
      </dgm:prSet>
      <dgm:spPr/>
      <dgm:t>
        <a:bodyPr/>
        <a:lstStyle/>
        <a:p>
          <a:endParaRPr lang="en-US"/>
        </a:p>
      </dgm:t>
    </dgm:pt>
    <dgm:pt modelId="{69EDEE99-C7E4-4815-B871-562350665176}" type="pres">
      <dgm:prSet presAssocID="{1A60B1A0-1FA4-41C6-85EC-32C850F15319}" presName="parTxOnlySpace" presStyleCnt="0"/>
      <dgm:spPr/>
    </dgm:pt>
    <dgm:pt modelId="{946ABB8E-30F4-4B85-89BE-31DCBC1C62C1}" type="pres">
      <dgm:prSet presAssocID="{1FE6D70B-DDD5-4C75-814C-1A65579C97F3}" presName="parTxOnly" presStyleLbl="node1" presStyleIdx="1" presStyleCnt="3">
        <dgm:presLayoutVars>
          <dgm:chMax val="0"/>
          <dgm:chPref val="0"/>
          <dgm:bulletEnabled val="1"/>
        </dgm:presLayoutVars>
      </dgm:prSet>
      <dgm:spPr/>
      <dgm:t>
        <a:bodyPr/>
        <a:lstStyle/>
        <a:p>
          <a:endParaRPr lang="en-US"/>
        </a:p>
      </dgm:t>
    </dgm:pt>
    <dgm:pt modelId="{7CC11997-6A1B-4BF0-9366-EF0AA3CC89E1}" type="pres">
      <dgm:prSet presAssocID="{B97E80B4-B1F4-4453-BBE9-11C044B2CEF9}" presName="parTxOnlySpace" presStyleCnt="0"/>
      <dgm:spPr/>
    </dgm:pt>
    <dgm:pt modelId="{A32FCF38-31AD-40CC-BDA5-929CFD3ED487}" type="pres">
      <dgm:prSet presAssocID="{42A0E05E-F8CE-4FD1-A798-96AB30C22540}" presName="parTxOnly" presStyleLbl="node1" presStyleIdx="2" presStyleCnt="3">
        <dgm:presLayoutVars>
          <dgm:chMax val="0"/>
          <dgm:chPref val="0"/>
          <dgm:bulletEnabled val="1"/>
        </dgm:presLayoutVars>
      </dgm:prSet>
      <dgm:spPr/>
      <dgm:t>
        <a:bodyPr/>
        <a:lstStyle/>
        <a:p>
          <a:endParaRPr lang="en-US"/>
        </a:p>
      </dgm:t>
    </dgm:pt>
  </dgm:ptLst>
  <dgm:cxnLst>
    <dgm:cxn modelId="{21A1DCB9-12E5-4509-865B-E9E5ED0F03B5}" type="presOf" srcId="{C671BD19-EFFF-4DDD-97FF-F113438F9554}" destId="{EF15017D-BC71-421D-AFEC-DCFCCDC91C04}" srcOrd="0" destOrd="0" presId="urn:microsoft.com/office/officeart/2005/8/layout/chevron1"/>
    <dgm:cxn modelId="{6D4DBB3D-B209-4C6F-97E5-0E025BAE4025}" type="presOf" srcId="{0F504E09-31DC-4A7A-9391-12AC0ECFEC5C}" destId="{F53B4674-12FF-43AA-8F7D-2C613CBACAC1}" srcOrd="0" destOrd="0" presId="urn:microsoft.com/office/officeart/2005/8/layout/chevron1"/>
    <dgm:cxn modelId="{E5F00ECD-538D-4786-A33C-DFC51970AB70}" srcId="{0F504E09-31DC-4A7A-9391-12AC0ECFEC5C}" destId="{42A0E05E-F8CE-4FD1-A798-96AB30C22540}" srcOrd="2" destOrd="0" parTransId="{05237DA2-9A6D-435C-914D-E421D89364FA}" sibTransId="{C0BF995D-D2A5-49EA-A026-B62D0A232683}"/>
    <dgm:cxn modelId="{A8084484-CCCA-4C02-913B-78BFDA6ADFD7}" type="presOf" srcId="{42A0E05E-F8CE-4FD1-A798-96AB30C22540}" destId="{A32FCF38-31AD-40CC-BDA5-929CFD3ED487}" srcOrd="0" destOrd="0" presId="urn:microsoft.com/office/officeart/2005/8/layout/chevron1"/>
    <dgm:cxn modelId="{3CFA3782-0629-49D4-BA31-FD47803A084F}" type="presOf" srcId="{1FE6D70B-DDD5-4C75-814C-1A65579C97F3}" destId="{946ABB8E-30F4-4B85-89BE-31DCBC1C62C1}" srcOrd="0" destOrd="0" presId="urn:microsoft.com/office/officeart/2005/8/layout/chevron1"/>
    <dgm:cxn modelId="{9052CC93-CE09-4256-8BF7-5636CFF9336B}" srcId="{0F504E09-31DC-4A7A-9391-12AC0ECFEC5C}" destId="{1FE6D70B-DDD5-4C75-814C-1A65579C97F3}" srcOrd="1" destOrd="0" parTransId="{2E5BC8B7-C1FD-47B2-8819-71556AB4F855}" sibTransId="{B97E80B4-B1F4-4453-BBE9-11C044B2CEF9}"/>
    <dgm:cxn modelId="{5BCE3B6D-F1C9-4360-AD57-890063CFE597}" srcId="{0F504E09-31DC-4A7A-9391-12AC0ECFEC5C}" destId="{C671BD19-EFFF-4DDD-97FF-F113438F9554}" srcOrd="0" destOrd="0" parTransId="{173FE5FF-B261-4F23-8AA3-1EA8E50C54FA}" sibTransId="{1A60B1A0-1FA4-41C6-85EC-32C850F15319}"/>
    <dgm:cxn modelId="{AB4331D5-5CB5-4C1B-91AB-C2891C9661BB}" type="presParOf" srcId="{F53B4674-12FF-43AA-8F7D-2C613CBACAC1}" destId="{EF15017D-BC71-421D-AFEC-DCFCCDC91C04}" srcOrd="0" destOrd="0" presId="urn:microsoft.com/office/officeart/2005/8/layout/chevron1"/>
    <dgm:cxn modelId="{AF392EAB-C478-48C7-B46C-77862D576AEC}" type="presParOf" srcId="{F53B4674-12FF-43AA-8F7D-2C613CBACAC1}" destId="{69EDEE99-C7E4-4815-B871-562350665176}" srcOrd="1" destOrd="0" presId="urn:microsoft.com/office/officeart/2005/8/layout/chevron1"/>
    <dgm:cxn modelId="{1F6991B9-45A0-449C-AEBE-9C00C3580D0A}" type="presParOf" srcId="{F53B4674-12FF-43AA-8F7D-2C613CBACAC1}" destId="{946ABB8E-30F4-4B85-89BE-31DCBC1C62C1}" srcOrd="2" destOrd="0" presId="urn:microsoft.com/office/officeart/2005/8/layout/chevron1"/>
    <dgm:cxn modelId="{CB6C38B5-CA5F-4061-B669-53F8328A992C}" type="presParOf" srcId="{F53B4674-12FF-43AA-8F7D-2C613CBACAC1}" destId="{7CC11997-6A1B-4BF0-9366-EF0AA3CC89E1}" srcOrd="3" destOrd="0" presId="urn:microsoft.com/office/officeart/2005/8/layout/chevron1"/>
    <dgm:cxn modelId="{E07558FD-9D6C-457E-AC66-00B8940BAACA}" type="presParOf" srcId="{F53B4674-12FF-43AA-8F7D-2C613CBACAC1}" destId="{A32FCF38-31AD-40CC-BDA5-929CFD3ED487}"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66BDB6-70D5-45BB-B7EC-8126D5A5E223}" type="doc">
      <dgm:prSet loTypeId="urn:microsoft.com/office/officeart/2005/8/layout/orgChart1" loCatId="hierarchy" qsTypeId="urn:microsoft.com/office/officeart/2005/8/quickstyle/3d3" qsCatId="3D" csTypeId="urn:microsoft.com/office/officeart/2005/8/colors/accent3_3" csCatId="accent3" phldr="1"/>
      <dgm:spPr/>
      <dgm:t>
        <a:bodyPr/>
        <a:lstStyle/>
        <a:p>
          <a:endParaRPr lang="en-US"/>
        </a:p>
      </dgm:t>
    </dgm:pt>
    <dgm:pt modelId="{384E62B3-DF96-401F-9887-89A00108E88B}">
      <dgm:prSet phldrT="[Text]"/>
      <dgm:spPr/>
      <dgm:t>
        <a:bodyPr/>
        <a:lstStyle/>
        <a:p>
          <a:r>
            <a:rPr lang="en-US" dirty="0" smtClean="0"/>
            <a:t>U.S. Dept. of Education (OCTAE)</a:t>
          </a:r>
          <a:endParaRPr lang="en-US" dirty="0"/>
        </a:p>
      </dgm:t>
    </dgm:pt>
    <dgm:pt modelId="{952BCE92-7513-433E-9551-4A2693BFC924}" type="parTrans" cxnId="{E144D79B-1869-4616-8B5C-13FB19075B27}">
      <dgm:prSet/>
      <dgm:spPr/>
      <dgm:t>
        <a:bodyPr/>
        <a:lstStyle/>
        <a:p>
          <a:endParaRPr lang="en-US"/>
        </a:p>
      </dgm:t>
    </dgm:pt>
    <dgm:pt modelId="{B0C0AD8D-8B9D-4057-9095-762D6ECCDEE1}" type="sibTrans" cxnId="{E144D79B-1869-4616-8B5C-13FB19075B27}">
      <dgm:prSet/>
      <dgm:spPr/>
      <dgm:t>
        <a:bodyPr/>
        <a:lstStyle/>
        <a:p>
          <a:endParaRPr lang="en-US"/>
        </a:p>
      </dgm:t>
    </dgm:pt>
    <dgm:pt modelId="{A8EBCD41-9622-4554-A367-B754A70C0CB0}" type="asst">
      <dgm:prSet phldrT="[Text]"/>
      <dgm:spPr/>
      <dgm:t>
        <a:bodyPr/>
        <a:lstStyle/>
        <a:p>
          <a:r>
            <a:rPr lang="en-US" dirty="0" smtClean="0"/>
            <a:t>Wyoming Community College Commission (SEA for Federal &amp; State AE Grants)</a:t>
          </a:r>
          <a:endParaRPr lang="en-US" dirty="0"/>
        </a:p>
      </dgm:t>
    </dgm:pt>
    <dgm:pt modelId="{FFAECD4D-F65F-43AC-B692-A7E7C06D589C}" type="parTrans" cxnId="{BF8A04FC-7915-445C-B8AB-997F4F546010}">
      <dgm:prSet/>
      <dgm:spPr/>
      <dgm:t>
        <a:bodyPr/>
        <a:lstStyle/>
        <a:p>
          <a:endParaRPr lang="en-US"/>
        </a:p>
      </dgm:t>
    </dgm:pt>
    <dgm:pt modelId="{3E296D5B-DFDD-46A3-8ECB-4F19D8A34C45}" type="sibTrans" cxnId="{BF8A04FC-7915-445C-B8AB-997F4F546010}">
      <dgm:prSet/>
      <dgm:spPr/>
      <dgm:t>
        <a:bodyPr/>
        <a:lstStyle/>
        <a:p>
          <a:endParaRPr lang="en-US"/>
        </a:p>
      </dgm:t>
    </dgm:pt>
    <dgm:pt modelId="{75A37FBB-8F91-4C21-B260-92955C11A554}">
      <dgm:prSet phldrT="[Text]"/>
      <dgm:spPr/>
      <dgm:t>
        <a:bodyPr/>
        <a:lstStyle/>
        <a:p>
          <a:r>
            <a:rPr lang="en-US" dirty="0" smtClean="0"/>
            <a:t>Adult Education Grants ABE, ASE, ESL, Corrections</a:t>
          </a:r>
          <a:endParaRPr lang="en-US" dirty="0"/>
        </a:p>
      </dgm:t>
    </dgm:pt>
    <dgm:pt modelId="{FBD8258C-76B1-476B-BAFB-8409A4588871}" type="parTrans" cxnId="{62312130-DA78-4C08-8C82-8622EC98DCE8}">
      <dgm:prSet/>
      <dgm:spPr/>
      <dgm:t>
        <a:bodyPr/>
        <a:lstStyle/>
        <a:p>
          <a:endParaRPr lang="en-US"/>
        </a:p>
      </dgm:t>
    </dgm:pt>
    <dgm:pt modelId="{F23B0250-2E0F-4F22-8B68-395F4B4B83D4}" type="sibTrans" cxnId="{62312130-DA78-4C08-8C82-8622EC98DCE8}">
      <dgm:prSet/>
      <dgm:spPr/>
      <dgm:t>
        <a:bodyPr/>
        <a:lstStyle/>
        <a:p>
          <a:endParaRPr lang="en-US"/>
        </a:p>
      </dgm:t>
    </dgm:pt>
    <dgm:pt modelId="{90E42C33-2402-4B46-AAA2-2C6ED84146DE}">
      <dgm:prSet phldrT="[Text]"/>
      <dgm:spPr/>
      <dgm:t>
        <a:bodyPr/>
        <a:lstStyle/>
        <a:p>
          <a:r>
            <a:rPr lang="en-US" dirty="0" smtClean="0"/>
            <a:t>IELCE</a:t>
          </a:r>
          <a:endParaRPr lang="en-US" dirty="0"/>
        </a:p>
      </dgm:t>
    </dgm:pt>
    <dgm:pt modelId="{AC0CCD0D-ADCE-4130-90D3-70B2104120C6}" type="parTrans" cxnId="{AA5BE325-CC88-4908-96AF-3C5F8E7FDD7A}">
      <dgm:prSet/>
      <dgm:spPr/>
      <dgm:t>
        <a:bodyPr/>
        <a:lstStyle/>
        <a:p>
          <a:endParaRPr lang="en-US"/>
        </a:p>
      </dgm:t>
    </dgm:pt>
    <dgm:pt modelId="{5D910D4F-059B-45D1-91F8-E5A2AF8399DE}" type="sibTrans" cxnId="{AA5BE325-CC88-4908-96AF-3C5F8E7FDD7A}">
      <dgm:prSet/>
      <dgm:spPr/>
      <dgm:t>
        <a:bodyPr/>
        <a:lstStyle/>
        <a:p>
          <a:endParaRPr lang="en-US"/>
        </a:p>
      </dgm:t>
    </dgm:pt>
    <dgm:pt modelId="{C2941BBC-0A4C-4FC3-803A-8D35905E7B07}">
      <dgm:prSet phldrT="[Text]"/>
      <dgm:spPr/>
      <dgm:t>
        <a:bodyPr/>
        <a:lstStyle/>
        <a:p>
          <a:r>
            <a:rPr lang="en-US" dirty="0" smtClean="0"/>
            <a:t>Leadership</a:t>
          </a:r>
          <a:endParaRPr lang="en-US" dirty="0"/>
        </a:p>
      </dgm:t>
    </dgm:pt>
    <dgm:pt modelId="{FDDB715F-CDE5-4453-BD9A-179F6C2A76CD}" type="parTrans" cxnId="{E4828041-8B0D-4EED-9FB5-39168EDC9F79}">
      <dgm:prSet/>
      <dgm:spPr/>
      <dgm:t>
        <a:bodyPr/>
        <a:lstStyle/>
        <a:p>
          <a:endParaRPr lang="en-US"/>
        </a:p>
      </dgm:t>
    </dgm:pt>
    <dgm:pt modelId="{9C83D135-0FE9-44F2-9ECF-AC4A33745180}" type="sibTrans" cxnId="{E4828041-8B0D-4EED-9FB5-39168EDC9F79}">
      <dgm:prSet/>
      <dgm:spPr/>
      <dgm:t>
        <a:bodyPr/>
        <a:lstStyle/>
        <a:p>
          <a:endParaRPr lang="en-US"/>
        </a:p>
      </dgm:t>
    </dgm:pt>
    <dgm:pt modelId="{7049827D-DD76-47BD-89C3-7EBB9E180866}" type="pres">
      <dgm:prSet presAssocID="{2766BDB6-70D5-45BB-B7EC-8126D5A5E223}" presName="hierChild1" presStyleCnt="0">
        <dgm:presLayoutVars>
          <dgm:orgChart val="1"/>
          <dgm:chPref val="1"/>
          <dgm:dir/>
          <dgm:animOne val="branch"/>
          <dgm:animLvl val="lvl"/>
          <dgm:resizeHandles/>
        </dgm:presLayoutVars>
      </dgm:prSet>
      <dgm:spPr/>
      <dgm:t>
        <a:bodyPr/>
        <a:lstStyle/>
        <a:p>
          <a:endParaRPr lang="en-US"/>
        </a:p>
      </dgm:t>
    </dgm:pt>
    <dgm:pt modelId="{68443BB5-8C65-490B-AC2A-054ECAD4C631}" type="pres">
      <dgm:prSet presAssocID="{384E62B3-DF96-401F-9887-89A00108E88B}" presName="hierRoot1" presStyleCnt="0">
        <dgm:presLayoutVars>
          <dgm:hierBranch val="init"/>
        </dgm:presLayoutVars>
      </dgm:prSet>
      <dgm:spPr/>
    </dgm:pt>
    <dgm:pt modelId="{0ECCCA45-B73C-43B9-A9F7-B704E868FA1F}" type="pres">
      <dgm:prSet presAssocID="{384E62B3-DF96-401F-9887-89A00108E88B}" presName="rootComposite1" presStyleCnt="0"/>
      <dgm:spPr/>
    </dgm:pt>
    <dgm:pt modelId="{655A7A27-4D55-49ED-9BC5-ECE5785C2FAE}" type="pres">
      <dgm:prSet presAssocID="{384E62B3-DF96-401F-9887-89A00108E88B}" presName="rootText1" presStyleLbl="node0" presStyleIdx="0" presStyleCnt="1">
        <dgm:presLayoutVars>
          <dgm:chPref val="3"/>
        </dgm:presLayoutVars>
      </dgm:prSet>
      <dgm:spPr/>
      <dgm:t>
        <a:bodyPr/>
        <a:lstStyle/>
        <a:p>
          <a:endParaRPr lang="en-US"/>
        </a:p>
      </dgm:t>
    </dgm:pt>
    <dgm:pt modelId="{DFBAF8F2-A363-4688-8B64-737F00C87BD9}" type="pres">
      <dgm:prSet presAssocID="{384E62B3-DF96-401F-9887-89A00108E88B}" presName="rootConnector1" presStyleLbl="node1" presStyleIdx="0" presStyleCnt="0"/>
      <dgm:spPr/>
      <dgm:t>
        <a:bodyPr/>
        <a:lstStyle/>
        <a:p>
          <a:endParaRPr lang="en-US"/>
        </a:p>
      </dgm:t>
    </dgm:pt>
    <dgm:pt modelId="{413E1D4C-5B14-4E5E-9915-3CCB79FB817A}" type="pres">
      <dgm:prSet presAssocID="{384E62B3-DF96-401F-9887-89A00108E88B}" presName="hierChild2" presStyleCnt="0"/>
      <dgm:spPr/>
    </dgm:pt>
    <dgm:pt modelId="{EED418C9-7500-42B6-A863-512BE3209E5D}" type="pres">
      <dgm:prSet presAssocID="{384E62B3-DF96-401F-9887-89A00108E88B}" presName="hierChild3" presStyleCnt="0"/>
      <dgm:spPr/>
    </dgm:pt>
    <dgm:pt modelId="{6826836F-97DA-4AE5-B9BD-28B4F5176D8B}" type="pres">
      <dgm:prSet presAssocID="{FFAECD4D-F65F-43AC-B692-A7E7C06D589C}" presName="Name111" presStyleLbl="parChTrans1D2" presStyleIdx="0" presStyleCnt="1"/>
      <dgm:spPr/>
      <dgm:t>
        <a:bodyPr/>
        <a:lstStyle/>
        <a:p>
          <a:endParaRPr lang="en-US"/>
        </a:p>
      </dgm:t>
    </dgm:pt>
    <dgm:pt modelId="{9D3CA1AF-8A91-4B0B-9A49-38F7148322C9}" type="pres">
      <dgm:prSet presAssocID="{A8EBCD41-9622-4554-A367-B754A70C0CB0}" presName="hierRoot3" presStyleCnt="0">
        <dgm:presLayoutVars>
          <dgm:hierBranch val="init"/>
        </dgm:presLayoutVars>
      </dgm:prSet>
      <dgm:spPr/>
    </dgm:pt>
    <dgm:pt modelId="{B5723561-4DAB-4BBE-A951-9E80174B479D}" type="pres">
      <dgm:prSet presAssocID="{A8EBCD41-9622-4554-A367-B754A70C0CB0}" presName="rootComposite3" presStyleCnt="0"/>
      <dgm:spPr/>
    </dgm:pt>
    <dgm:pt modelId="{1B2E9634-284A-4777-AB74-B11EAA082E24}" type="pres">
      <dgm:prSet presAssocID="{A8EBCD41-9622-4554-A367-B754A70C0CB0}" presName="rootText3" presStyleLbl="asst1" presStyleIdx="0" presStyleCnt="1">
        <dgm:presLayoutVars>
          <dgm:chPref val="3"/>
        </dgm:presLayoutVars>
      </dgm:prSet>
      <dgm:spPr/>
      <dgm:t>
        <a:bodyPr/>
        <a:lstStyle/>
        <a:p>
          <a:endParaRPr lang="en-US"/>
        </a:p>
      </dgm:t>
    </dgm:pt>
    <dgm:pt modelId="{1898064B-116A-42E8-8D59-703A63981B64}" type="pres">
      <dgm:prSet presAssocID="{A8EBCD41-9622-4554-A367-B754A70C0CB0}" presName="rootConnector3" presStyleLbl="asst1" presStyleIdx="0" presStyleCnt="1"/>
      <dgm:spPr/>
      <dgm:t>
        <a:bodyPr/>
        <a:lstStyle/>
        <a:p>
          <a:endParaRPr lang="en-US"/>
        </a:p>
      </dgm:t>
    </dgm:pt>
    <dgm:pt modelId="{F1ACB2E6-E661-45D9-992E-01EF9FEDB559}" type="pres">
      <dgm:prSet presAssocID="{A8EBCD41-9622-4554-A367-B754A70C0CB0}" presName="hierChild6" presStyleCnt="0"/>
      <dgm:spPr/>
    </dgm:pt>
    <dgm:pt modelId="{314481C3-72CF-45DC-8D34-08F0E50A57CC}" type="pres">
      <dgm:prSet presAssocID="{FBD8258C-76B1-476B-BAFB-8409A4588871}" presName="Name37" presStyleLbl="parChTrans1D3" presStyleIdx="0" presStyleCnt="3"/>
      <dgm:spPr/>
      <dgm:t>
        <a:bodyPr/>
        <a:lstStyle/>
        <a:p>
          <a:endParaRPr lang="en-US"/>
        </a:p>
      </dgm:t>
    </dgm:pt>
    <dgm:pt modelId="{B6BFBBA6-7072-4E4F-88B4-CFC405E54BA5}" type="pres">
      <dgm:prSet presAssocID="{75A37FBB-8F91-4C21-B260-92955C11A554}" presName="hierRoot2" presStyleCnt="0">
        <dgm:presLayoutVars>
          <dgm:hierBranch val="init"/>
        </dgm:presLayoutVars>
      </dgm:prSet>
      <dgm:spPr/>
    </dgm:pt>
    <dgm:pt modelId="{90585CB5-F589-4F2D-8EF0-F94CA6C98D9F}" type="pres">
      <dgm:prSet presAssocID="{75A37FBB-8F91-4C21-B260-92955C11A554}" presName="rootComposite" presStyleCnt="0"/>
      <dgm:spPr/>
    </dgm:pt>
    <dgm:pt modelId="{EDD6176A-3381-4AA0-B07B-C9C9612BD7FD}" type="pres">
      <dgm:prSet presAssocID="{75A37FBB-8F91-4C21-B260-92955C11A554}" presName="rootText" presStyleLbl="node3" presStyleIdx="0" presStyleCnt="3">
        <dgm:presLayoutVars>
          <dgm:chPref val="3"/>
        </dgm:presLayoutVars>
      </dgm:prSet>
      <dgm:spPr/>
      <dgm:t>
        <a:bodyPr/>
        <a:lstStyle/>
        <a:p>
          <a:endParaRPr lang="en-US"/>
        </a:p>
      </dgm:t>
    </dgm:pt>
    <dgm:pt modelId="{69244F46-BFDE-4824-AC0D-AA762151637F}" type="pres">
      <dgm:prSet presAssocID="{75A37FBB-8F91-4C21-B260-92955C11A554}" presName="rootConnector" presStyleLbl="node3" presStyleIdx="0" presStyleCnt="3"/>
      <dgm:spPr/>
      <dgm:t>
        <a:bodyPr/>
        <a:lstStyle/>
        <a:p>
          <a:endParaRPr lang="en-US"/>
        </a:p>
      </dgm:t>
    </dgm:pt>
    <dgm:pt modelId="{719EAEED-B8B2-40E6-AEC3-67CC6EB12CB2}" type="pres">
      <dgm:prSet presAssocID="{75A37FBB-8F91-4C21-B260-92955C11A554}" presName="hierChild4" presStyleCnt="0"/>
      <dgm:spPr/>
    </dgm:pt>
    <dgm:pt modelId="{583D87E5-E51F-4B95-AF29-CCBDAB91D79D}" type="pres">
      <dgm:prSet presAssocID="{75A37FBB-8F91-4C21-B260-92955C11A554}" presName="hierChild5" presStyleCnt="0"/>
      <dgm:spPr/>
    </dgm:pt>
    <dgm:pt modelId="{B2FB545A-FC8E-405F-9DF8-289EF0036EEA}" type="pres">
      <dgm:prSet presAssocID="{AC0CCD0D-ADCE-4130-90D3-70B2104120C6}" presName="Name37" presStyleLbl="parChTrans1D3" presStyleIdx="1" presStyleCnt="3"/>
      <dgm:spPr/>
      <dgm:t>
        <a:bodyPr/>
        <a:lstStyle/>
        <a:p>
          <a:endParaRPr lang="en-US"/>
        </a:p>
      </dgm:t>
    </dgm:pt>
    <dgm:pt modelId="{789B69CD-CCBE-4C96-93DB-EA496CB68CBE}" type="pres">
      <dgm:prSet presAssocID="{90E42C33-2402-4B46-AAA2-2C6ED84146DE}" presName="hierRoot2" presStyleCnt="0">
        <dgm:presLayoutVars>
          <dgm:hierBranch val="init"/>
        </dgm:presLayoutVars>
      </dgm:prSet>
      <dgm:spPr/>
    </dgm:pt>
    <dgm:pt modelId="{A9AFE96A-5C48-4766-94F5-F88805D15F4A}" type="pres">
      <dgm:prSet presAssocID="{90E42C33-2402-4B46-AAA2-2C6ED84146DE}" presName="rootComposite" presStyleCnt="0"/>
      <dgm:spPr/>
    </dgm:pt>
    <dgm:pt modelId="{A64C7BF6-5405-4322-BDCF-8ACDB2DA0920}" type="pres">
      <dgm:prSet presAssocID="{90E42C33-2402-4B46-AAA2-2C6ED84146DE}" presName="rootText" presStyleLbl="node3" presStyleIdx="1" presStyleCnt="3">
        <dgm:presLayoutVars>
          <dgm:chPref val="3"/>
        </dgm:presLayoutVars>
      </dgm:prSet>
      <dgm:spPr/>
      <dgm:t>
        <a:bodyPr/>
        <a:lstStyle/>
        <a:p>
          <a:endParaRPr lang="en-US"/>
        </a:p>
      </dgm:t>
    </dgm:pt>
    <dgm:pt modelId="{340D161E-EE8B-4D78-9B12-CD7994E7625B}" type="pres">
      <dgm:prSet presAssocID="{90E42C33-2402-4B46-AAA2-2C6ED84146DE}" presName="rootConnector" presStyleLbl="node3" presStyleIdx="1" presStyleCnt="3"/>
      <dgm:spPr/>
      <dgm:t>
        <a:bodyPr/>
        <a:lstStyle/>
        <a:p>
          <a:endParaRPr lang="en-US"/>
        </a:p>
      </dgm:t>
    </dgm:pt>
    <dgm:pt modelId="{C981E6DD-EA32-429E-94DC-63101CCA77CF}" type="pres">
      <dgm:prSet presAssocID="{90E42C33-2402-4B46-AAA2-2C6ED84146DE}" presName="hierChild4" presStyleCnt="0"/>
      <dgm:spPr/>
    </dgm:pt>
    <dgm:pt modelId="{CE4B0E03-4AA3-4925-BFFE-E645BAAA2B90}" type="pres">
      <dgm:prSet presAssocID="{90E42C33-2402-4B46-AAA2-2C6ED84146DE}" presName="hierChild5" presStyleCnt="0"/>
      <dgm:spPr/>
    </dgm:pt>
    <dgm:pt modelId="{2A4915B5-F378-4DC8-8A8A-F9FEFC4A1AFA}" type="pres">
      <dgm:prSet presAssocID="{FDDB715F-CDE5-4453-BD9A-179F6C2A76CD}" presName="Name37" presStyleLbl="parChTrans1D3" presStyleIdx="2" presStyleCnt="3"/>
      <dgm:spPr/>
      <dgm:t>
        <a:bodyPr/>
        <a:lstStyle/>
        <a:p>
          <a:endParaRPr lang="en-US"/>
        </a:p>
      </dgm:t>
    </dgm:pt>
    <dgm:pt modelId="{4FD893FA-4DC8-4515-93DA-030CFCE49796}" type="pres">
      <dgm:prSet presAssocID="{C2941BBC-0A4C-4FC3-803A-8D35905E7B07}" presName="hierRoot2" presStyleCnt="0">
        <dgm:presLayoutVars>
          <dgm:hierBranch val="init"/>
        </dgm:presLayoutVars>
      </dgm:prSet>
      <dgm:spPr/>
    </dgm:pt>
    <dgm:pt modelId="{393B18A2-D15C-4125-B758-5D864635F0FB}" type="pres">
      <dgm:prSet presAssocID="{C2941BBC-0A4C-4FC3-803A-8D35905E7B07}" presName="rootComposite" presStyleCnt="0"/>
      <dgm:spPr/>
    </dgm:pt>
    <dgm:pt modelId="{5C9D546B-1BDE-46D5-9EE7-6A8BD411EF4D}" type="pres">
      <dgm:prSet presAssocID="{C2941BBC-0A4C-4FC3-803A-8D35905E7B07}" presName="rootText" presStyleLbl="node3" presStyleIdx="2" presStyleCnt="3">
        <dgm:presLayoutVars>
          <dgm:chPref val="3"/>
        </dgm:presLayoutVars>
      </dgm:prSet>
      <dgm:spPr/>
      <dgm:t>
        <a:bodyPr/>
        <a:lstStyle/>
        <a:p>
          <a:endParaRPr lang="en-US"/>
        </a:p>
      </dgm:t>
    </dgm:pt>
    <dgm:pt modelId="{7AD5344A-9612-46D1-9F8D-93449130A35A}" type="pres">
      <dgm:prSet presAssocID="{C2941BBC-0A4C-4FC3-803A-8D35905E7B07}" presName="rootConnector" presStyleLbl="node3" presStyleIdx="2" presStyleCnt="3"/>
      <dgm:spPr/>
      <dgm:t>
        <a:bodyPr/>
        <a:lstStyle/>
        <a:p>
          <a:endParaRPr lang="en-US"/>
        </a:p>
      </dgm:t>
    </dgm:pt>
    <dgm:pt modelId="{90A41489-534D-4CCE-A364-A0590E294B18}" type="pres">
      <dgm:prSet presAssocID="{C2941BBC-0A4C-4FC3-803A-8D35905E7B07}" presName="hierChild4" presStyleCnt="0"/>
      <dgm:spPr/>
    </dgm:pt>
    <dgm:pt modelId="{B1C3F4C2-1EA9-4189-BBB4-A20C7645D8D4}" type="pres">
      <dgm:prSet presAssocID="{C2941BBC-0A4C-4FC3-803A-8D35905E7B07}" presName="hierChild5" presStyleCnt="0"/>
      <dgm:spPr/>
    </dgm:pt>
    <dgm:pt modelId="{0AF269E2-980D-4367-AB40-70202B748468}" type="pres">
      <dgm:prSet presAssocID="{A8EBCD41-9622-4554-A367-B754A70C0CB0}" presName="hierChild7" presStyleCnt="0"/>
      <dgm:spPr/>
    </dgm:pt>
  </dgm:ptLst>
  <dgm:cxnLst>
    <dgm:cxn modelId="{FBEF1028-32C0-4D29-B663-9A1E90215D9E}" type="presOf" srcId="{AC0CCD0D-ADCE-4130-90D3-70B2104120C6}" destId="{B2FB545A-FC8E-405F-9DF8-289EF0036EEA}" srcOrd="0" destOrd="0" presId="urn:microsoft.com/office/officeart/2005/8/layout/orgChart1"/>
    <dgm:cxn modelId="{5A63F586-1311-4FD9-A8F8-028718F6C283}" type="presOf" srcId="{FBD8258C-76B1-476B-BAFB-8409A4588871}" destId="{314481C3-72CF-45DC-8D34-08F0E50A57CC}" srcOrd="0" destOrd="0" presId="urn:microsoft.com/office/officeart/2005/8/layout/orgChart1"/>
    <dgm:cxn modelId="{62312130-DA78-4C08-8C82-8622EC98DCE8}" srcId="{A8EBCD41-9622-4554-A367-B754A70C0CB0}" destId="{75A37FBB-8F91-4C21-B260-92955C11A554}" srcOrd="0" destOrd="0" parTransId="{FBD8258C-76B1-476B-BAFB-8409A4588871}" sibTransId="{F23B0250-2E0F-4F22-8B68-395F4B4B83D4}"/>
    <dgm:cxn modelId="{516056F8-1319-4028-8BC0-898A69191BF7}" type="presOf" srcId="{A8EBCD41-9622-4554-A367-B754A70C0CB0}" destId="{1898064B-116A-42E8-8D59-703A63981B64}" srcOrd="1" destOrd="0" presId="urn:microsoft.com/office/officeart/2005/8/layout/orgChart1"/>
    <dgm:cxn modelId="{FE6558C6-7413-4121-BD84-003B9134E2DB}" type="presOf" srcId="{C2941BBC-0A4C-4FC3-803A-8D35905E7B07}" destId="{5C9D546B-1BDE-46D5-9EE7-6A8BD411EF4D}" srcOrd="0" destOrd="0" presId="urn:microsoft.com/office/officeart/2005/8/layout/orgChart1"/>
    <dgm:cxn modelId="{E4828041-8B0D-4EED-9FB5-39168EDC9F79}" srcId="{A8EBCD41-9622-4554-A367-B754A70C0CB0}" destId="{C2941BBC-0A4C-4FC3-803A-8D35905E7B07}" srcOrd="2" destOrd="0" parTransId="{FDDB715F-CDE5-4453-BD9A-179F6C2A76CD}" sibTransId="{9C83D135-0FE9-44F2-9ECF-AC4A33745180}"/>
    <dgm:cxn modelId="{D8A244A0-9BAD-4805-84CD-D4860E9115DB}" type="presOf" srcId="{75A37FBB-8F91-4C21-B260-92955C11A554}" destId="{69244F46-BFDE-4824-AC0D-AA762151637F}" srcOrd="1" destOrd="0" presId="urn:microsoft.com/office/officeart/2005/8/layout/orgChart1"/>
    <dgm:cxn modelId="{67967E99-81E9-41EF-9146-273B35FC4DB5}" type="presOf" srcId="{A8EBCD41-9622-4554-A367-B754A70C0CB0}" destId="{1B2E9634-284A-4777-AB74-B11EAA082E24}" srcOrd="0" destOrd="0" presId="urn:microsoft.com/office/officeart/2005/8/layout/orgChart1"/>
    <dgm:cxn modelId="{8C270318-DEA7-4637-AE01-986E7568E09E}" type="presOf" srcId="{90E42C33-2402-4B46-AAA2-2C6ED84146DE}" destId="{340D161E-EE8B-4D78-9B12-CD7994E7625B}" srcOrd="1" destOrd="0" presId="urn:microsoft.com/office/officeart/2005/8/layout/orgChart1"/>
    <dgm:cxn modelId="{E144D79B-1869-4616-8B5C-13FB19075B27}" srcId="{2766BDB6-70D5-45BB-B7EC-8126D5A5E223}" destId="{384E62B3-DF96-401F-9887-89A00108E88B}" srcOrd="0" destOrd="0" parTransId="{952BCE92-7513-433E-9551-4A2693BFC924}" sibTransId="{B0C0AD8D-8B9D-4057-9095-762D6ECCDEE1}"/>
    <dgm:cxn modelId="{5F75692B-AD2E-4CED-8518-D817237602F7}" type="presOf" srcId="{C2941BBC-0A4C-4FC3-803A-8D35905E7B07}" destId="{7AD5344A-9612-46D1-9F8D-93449130A35A}" srcOrd="1" destOrd="0" presId="urn:microsoft.com/office/officeart/2005/8/layout/orgChart1"/>
    <dgm:cxn modelId="{AF784094-C8AD-4DBA-804B-7F63C499FF78}" type="presOf" srcId="{75A37FBB-8F91-4C21-B260-92955C11A554}" destId="{EDD6176A-3381-4AA0-B07B-C9C9612BD7FD}" srcOrd="0" destOrd="0" presId="urn:microsoft.com/office/officeart/2005/8/layout/orgChart1"/>
    <dgm:cxn modelId="{C09A4D71-CCFA-40C6-97AA-D3CF2E7C537E}" type="presOf" srcId="{2766BDB6-70D5-45BB-B7EC-8126D5A5E223}" destId="{7049827D-DD76-47BD-89C3-7EBB9E180866}" srcOrd="0" destOrd="0" presId="urn:microsoft.com/office/officeart/2005/8/layout/orgChart1"/>
    <dgm:cxn modelId="{68EFBC41-EC72-42CC-AFEE-7D674A6AB412}" type="presOf" srcId="{384E62B3-DF96-401F-9887-89A00108E88B}" destId="{DFBAF8F2-A363-4688-8B64-737F00C87BD9}" srcOrd="1" destOrd="0" presId="urn:microsoft.com/office/officeart/2005/8/layout/orgChart1"/>
    <dgm:cxn modelId="{AA5BE325-CC88-4908-96AF-3C5F8E7FDD7A}" srcId="{A8EBCD41-9622-4554-A367-B754A70C0CB0}" destId="{90E42C33-2402-4B46-AAA2-2C6ED84146DE}" srcOrd="1" destOrd="0" parTransId="{AC0CCD0D-ADCE-4130-90D3-70B2104120C6}" sibTransId="{5D910D4F-059B-45D1-91F8-E5A2AF8399DE}"/>
    <dgm:cxn modelId="{76665A4B-258D-4547-9F53-48D0E11F5697}" type="presOf" srcId="{90E42C33-2402-4B46-AAA2-2C6ED84146DE}" destId="{A64C7BF6-5405-4322-BDCF-8ACDB2DA0920}" srcOrd="0" destOrd="0" presId="urn:microsoft.com/office/officeart/2005/8/layout/orgChart1"/>
    <dgm:cxn modelId="{CB8C4CDD-684B-45A6-85D7-ABAB56620502}" type="presOf" srcId="{384E62B3-DF96-401F-9887-89A00108E88B}" destId="{655A7A27-4D55-49ED-9BC5-ECE5785C2FAE}" srcOrd="0" destOrd="0" presId="urn:microsoft.com/office/officeart/2005/8/layout/orgChart1"/>
    <dgm:cxn modelId="{D9DBB551-1638-44DA-A7B6-358E48F75809}" type="presOf" srcId="{FFAECD4D-F65F-43AC-B692-A7E7C06D589C}" destId="{6826836F-97DA-4AE5-B9BD-28B4F5176D8B}" srcOrd="0" destOrd="0" presId="urn:microsoft.com/office/officeart/2005/8/layout/orgChart1"/>
    <dgm:cxn modelId="{BF8A04FC-7915-445C-B8AB-997F4F546010}" srcId="{384E62B3-DF96-401F-9887-89A00108E88B}" destId="{A8EBCD41-9622-4554-A367-B754A70C0CB0}" srcOrd="0" destOrd="0" parTransId="{FFAECD4D-F65F-43AC-B692-A7E7C06D589C}" sibTransId="{3E296D5B-DFDD-46A3-8ECB-4F19D8A34C45}"/>
    <dgm:cxn modelId="{2CF9A69D-7074-407B-AD16-FD28B0F6F66E}" type="presOf" srcId="{FDDB715F-CDE5-4453-BD9A-179F6C2A76CD}" destId="{2A4915B5-F378-4DC8-8A8A-F9FEFC4A1AFA}" srcOrd="0" destOrd="0" presId="urn:microsoft.com/office/officeart/2005/8/layout/orgChart1"/>
    <dgm:cxn modelId="{319E1F92-04FE-4AA9-B7B3-829709D2334C}" type="presParOf" srcId="{7049827D-DD76-47BD-89C3-7EBB9E180866}" destId="{68443BB5-8C65-490B-AC2A-054ECAD4C631}" srcOrd="0" destOrd="0" presId="urn:microsoft.com/office/officeart/2005/8/layout/orgChart1"/>
    <dgm:cxn modelId="{6DC90F14-6A3C-4762-B08A-F5811D7E9F77}" type="presParOf" srcId="{68443BB5-8C65-490B-AC2A-054ECAD4C631}" destId="{0ECCCA45-B73C-43B9-A9F7-B704E868FA1F}" srcOrd="0" destOrd="0" presId="urn:microsoft.com/office/officeart/2005/8/layout/orgChart1"/>
    <dgm:cxn modelId="{89CBCC21-A72C-41E6-B863-98572E2E4D9A}" type="presParOf" srcId="{0ECCCA45-B73C-43B9-A9F7-B704E868FA1F}" destId="{655A7A27-4D55-49ED-9BC5-ECE5785C2FAE}" srcOrd="0" destOrd="0" presId="urn:microsoft.com/office/officeart/2005/8/layout/orgChart1"/>
    <dgm:cxn modelId="{46574441-81BD-4187-B463-B58BEE7AE379}" type="presParOf" srcId="{0ECCCA45-B73C-43B9-A9F7-B704E868FA1F}" destId="{DFBAF8F2-A363-4688-8B64-737F00C87BD9}" srcOrd="1" destOrd="0" presId="urn:microsoft.com/office/officeart/2005/8/layout/orgChart1"/>
    <dgm:cxn modelId="{7263EA78-68A9-451A-A068-10CAE81BAF67}" type="presParOf" srcId="{68443BB5-8C65-490B-AC2A-054ECAD4C631}" destId="{413E1D4C-5B14-4E5E-9915-3CCB79FB817A}" srcOrd="1" destOrd="0" presId="urn:microsoft.com/office/officeart/2005/8/layout/orgChart1"/>
    <dgm:cxn modelId="{2E4BF18D-FC06-4C92-9212-3237798DE033}" type="presParOf" srcId="{68443BB5-8C65-490B-AC2A-054ECAD4C631}" destId="{EED418C9-7500-42B6-A863-512BE3209E5D}" srcOrd="2" destOrd="0" presId="urn:microsoft.com/office/officeart/2005/8/layout/orgChart1"/>
    <dgm:cxn modelId="{A8DA1348-11B5-418D-AB39-E8552567FEC4}" type="presParOf" srcId="{EED418C9-7500-42B6-A863-512BE3209E5D}" destId="{6826836F-97DA-4AE5-B9BD-28B4F5176D8B}" srcOrd="0" destOrd="0" presId="urn:microsoft.com/office/officeart/2005/8/layout/orgChart1"/>
    <dgm:cxn modelId="{6364905D-096F-4D93-A014-F28BD73EE304}" type="presParOf" srcId="{EED418C9-7500-42B6-A863-512BE3209E5D}" destId="{9D3CA1AF-8A91-4B0B-9A49-38F7148322C9}" srcOrd="1" destOrd="0" presId="urn:microsoft.com/office/officeart/2005/8/layout/orgChart1"/>
    <dgm:cxn modelId="{769B4C7F-F789-4EA3-A138-6D3FD3317140}" type="presParOf" srcId="{9D3CA1AF-8A91-4B0B-9A49-38F7148322C9}" destId="{B5723561-4DAB-4BBE-A951-9E80174B479D}" srcOrd="0" destOrd="0" presId="urn:microsoft.com/office/officeart/2005/8/layout/orgChart1"/>
    <dgm:cxn modelId="{41E13318-C131-433E-8B97-48DB817DEF75}" type="presParOf" srcId="{B5723561-4DAB-4BBE-A951-9E80174B479D}" destId="{1B2E9634-284A-4777-AB74-B11EAA082E24}" srcOrd="0" destOrd="0" presId="urn:microsoft.com/office/officeart/2005/8/layout/orgChart1"/>
    <dgm:cxn modelId="{6DABCE85-A510-4542-9444-23AAACFD6F8D}" type="presParOf" srcId="{B5723561-4DAB-4BBE-A951-9E80174B479D}" destId="{1898064B-116A-42E8-8D59-703A63981B64}" srcOrd="1" destOrd="0" presId="urn:microsoft.com/office/officeart/2005/8/layout/orgChart1"/>
    <dgm:cxn modelId="{C2DA1A63-9F00-4E79-8C3C-4E2D375A3B75}" type="presParOf" srcId="{9D3CA1AF-8A91-4B0B-9A49-38F7148322C9}" destId="{F1ACB2E6-E661-45D9-992E-01EF9FEDB559}" srcOrd="1" destOrd="0" presId="urn:microsoft.com/office/officeart/2005/8/layout/orgChart1"/>
    <dgm:cxn modelId="{13083D42-63A5-41D0-8E34-03A746D08CCE}" type="presParOf" srcId="{F1ACB2E6-E661-45D9-992E-01EF9FEDB559}" destId="{314481C3-72CF-45DC-8D34-08F0E50A57CC}" srcOrd="0" destOrd="0" presId="urn:microsoft.com/office/officeart/2005/8/layout/orgChart1"/>
    <dgm:cxn modelId="{EECD324A-7BDD-4542-882E-D48A026CDA7F}" type="presParOf" srcId="{F1ACB2E6-E661-45D9-992E-01EF9FEDB559}" destId="{B6BFBBA6-7072-4E4F-88B4-CFC405E54BA5}" srcOrd="1" destOrd="0" presId="urn:microsoft.com/office/officeart/2005/8/layout/orgChart1"/>
    <dgm:cxn modelId="{1BFA3BB8-F8AA-4B4A-AB72-95910691A066}" type="presParOf" srcId="{B6BFBBA6-7072-4E4F-88B4-CFC405E54BA5}" destId="{90585CB5-F589-4F2D-8EF0-F94CA6C98D9F}" srcOrd="0" destOrd="0" presId="urn:microsoft.com/office/officeart/2005/8/layout/orgChart1"/>
    <dgm:cxn modelId="{38EB4910-9E84-4651-87B0-9DDA35AC18F1}" type="presParOf" srcId="{90585CB5-F589-4F2D-8EF0-F94CA6C98D9F}" destId="{EDD6176A-3381-4AA0-B07B-C9C9612BD7FD}" srcOrd="0" destOrd="0" presId="urn:microsoft.com/office/officeart/2005/8/layout/orgChart1"/>
    <dgm:cxn modelId="{33C772A0-C59D-4279-97DB-FE04B8B68CDF}" type="presParOf" srcId="{90585CB5-F589-4F2D-8EF0-F94CA6C98D9F}" destId="{69244F46-BFDE-4824-AC0D-AA762151637F}" srcOrd="1" destOrd="0" presId="urn:microsoft.com/office/officeart/2005/8/layout/orgChart1"/>
    <dgm:cxn modelId="{BA3ABF94-E895-4F07-BEBE-93C5F936EC4D}" type="presParOf" srcId="{B6BFBBA6-7072-4E4F-88B4-CFC405E54BA5}" destId="{719EAEED-B8B2-40E6-AEC3-67CC6EB12CB2}" srcOrd="1" destOrd="0" presId="urn:microsoft.com/office/officeart/2005/8/layout/orgChart1"/>
    <dgm:cxn modelId="{BC863D75-644E-4137-B723-5C4588C90460}" type="presParOf" srcId="{B6BFBBA6-7072-4E4F-88B4-CFC405E54BA5}" destId="{583D87E5-E51F-4B95-AF29-CCBDAB91D79D}" srcOrd="2" destOrd="0" presId="urn:microsoft.com/office/officeart/2005/8/layout/orgChart1"/>
    <dgm:cxn modelId="{F85B594E-E44F-4CC1-9582-64626D0AED97}" type="presParOf" srcId="{F1ACB2E6-E661-45D9-992E-01EF9FEDB559}" destId="{B2FB545A-FC8E-405F-9DF8-289EF0036EEA}" srcOrd="2" destOrd="0" presId="urn:microsoft.com/office/officeart/2005/8/layout/orgChart1"/>
    <dgm:cxn modelId="{B0718618-CA1B-4CC1-B845-AF6EA584AE37}" type="presParOf" srcId="{F1ACB2E6-E661-45D9-992E-01EF9FEDB559}" destId="{789B69CD-CCBE-4C96-93DB-EA496CB68CBE}" srcOrd="3" destOrd="0" presId="urn:microsoft.com/office/officeart/2005/8/layout/orgChart1"/>
    <dgm:cxn modelId="{1EC420DC-94AF-4E4C-B7CE-5C6ADD06C5A5}" type="presParOf" srcId="{789B69CD-CCBE-4C96-93DB-EA496CB68CBE}" destId="{A9AFE96A-5C48-4766-94F5-F88805D15F4A}" srcOrd="0" destOrd="0" presId="urn:microsoft.com/office/officeart/2005/8/layout/orgChart1"/>
    <dgm:cxn modelId="{AB05D575-131A-49E2-ABE4-E1121698ACC0}" type="presParOf" srcId="{A9AFE96A-5C48-4766-94F5-F88805D15F4A}" destId="{A64C7BF6-5405-4322-BDCF-8ACDB2DA0920}" srcOrd="0" destOrd="0" presId="urn:microsoft.com/office/officeart/2005/8/layout/orgChart1"/>
    <dgm:cxn modelId="{C3EBE2A4-83A2-413C-AF91-74AAC8CAC93F}" type="presParOf" srcId="{A9AFE96A-5C48-4766-94F5-F88805D15F4A}" destId="{340D161E-EE8B-4D78-9B12-CD7994E7625B}" srcOrd="1" destOrd="0" presId="urn:microsoft.com/office/officeart/2005/8/layout/orgChart1"/>
    <dgm:cxn modelId="{7E4A293B-03E1-4DF1-B706-C8DB7BD54316}" type="presParOf" srcId="{789B69CD-CCBE-4C96-93DB-EA496CB68CBE}" destId="{C981E6DD-EA32-429E-94DC-63101CCA77CF}" srcOrd="1" destOrd="0" presId="urn:microsoft.com/office/officeart/2005/8/layout/orgChart1"/>
    <dgm:cxn modelId="{AAF9F332-A84C-4678-82F3-A5FE5108E6BC}" type="presParOf" srcId="{789B69CD-CCBE-4C96-93DB-EA496CB68CBE}" destId="{CE4B0E03-4AA3-4925-BFFE-E645BAAA2B90}" srcOrd="2" destOrd="0" presId="urn:microsoft.com/office/officeart/2005/8/layout/orgChart1"/>
    <dgm:cxn modelId="{45F6FB9A-67C3-4098-8FFF-C567A73CD2C0}" type="presParOf" srcId="{F1ACB2E6-E661-45D9-992E-01EF9FEDB559}" destId="{2A4915B5-F378-4DC8-8A8A-F9FEFC4A1AFA}" srcOrd="4" destOrd="0" presId="urn:microsoft.com/office/officeart/2005/8/layout/orgChart1"/>
    <dgm:cxn modelId="{083DA2BE-2886-44B4-AAF8-1FF97FF82FD6}" type="presParOf" srcId="{F1ACB2E6-E661-45D9-992E-01EF9FEDB559}" destId="{4FD893FA-4DC8-4515-93DA-030CFCE49796}" srcOrd="5" destOrd="0" presId="urn:microsoft.com/office/officeart/2005/8/layout/orgChart1"/>
    <dgm:cxn modelId="{9F2E2FA1-33F3-4741-8BA1-C6CEC8C253D8}" type="presParOf" srcId="{4FD893FA-4DC8-4515-93DA-030CFCE49796}" destId="{393B18A2-D15C-4125-B758-5D864635F0FB}" srcOrd="0" destOrd="0" presId="urn:microsoft.com/office/officeart/2005/8/layout/orgChart1"/>
    <dgm:cxn modelId="{0F66FB2E-50D7-43E3-878A-D798DAEA37A5}" type="presParOf" srcId="{393B18A2-D15C-4125-B758-5D864635F0FB}" destId="{5C9D546B-1BDE-46D5-9EE7-6A8BD411EF4D}" srcOrd="0" destOrd="0" presId="urn:microsoft.com/office/officeart/2005/8/layout/orgChart1"/>
    <dgm:cxn modelId="{3AB9EC80-F3B9-4227-94A6-624AC2590779}" type="presParOf" srcId="{393B18A2-D15C-4125-B758-5D864635F0FB}" destId="{7AD5344A-9612-46D1-9F8D-93449130A35A}" srcOrd="1" destOrd="0" presId="urn:microsoft.com/office/officeart/2005/8/layout/orgChart1"/>
    <dgm:cxn modelId="{9DCE0265-3EF7-45AD-82CB-471BE6FAD5DE}" type="presParOf" srcId="{4FD893FA-4DC8-4515-93DA-030CFCE49796}" destId="{90A41489-534D-4CCE-A364-A0590E294B18}" srcOrd="1" destOrd="0" presId="urn:microsoft.com/office/officeart/2005/8/layout/orgChart1"/>
    <dgm:cxn modelId="{4D4D984A-6760-40C4-9C3A-B3F92B89642B}" type="presParOf" srcId="{4FD893FA-4DC8-4515-93DA-030CFCE49796}" destId="{B1C3F4C2-1EA9-4189-BBB4-A20C7645D8D4}" srcOrd="2" destOrd="0" presId="urn:microsoft.com/office/officeart/2005/8/layout/orgChart1"/>
    <dgm:cxn modelId="{692C5D00-5B5C-4009-8208-0DC67AFA561B}" type="presParOf" srcId="{9D3CA1AF-8A91-4B0B-9A49-38F7148322C9}" destId="{0AF269E2-980D-4367-AB40-70202B748468}"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F538694-8E46-4ED9-9798-A7B72FFEC68B}"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5D4B77DF-B31F-40BD-9C0F-DDED03335B43}">
      <dgm:prSet phldrT="[Text]" custT="1"/>
      <dgm:spPr/>
      <dgm:t>
        <a:bodyPr anchor="t"/>
        <a:lstStyle/>
        <a:p>
          <a:r>
            <a:rPr lang="en-US" sz="2000" dirty="0" smtClean="0"/>
            <a:t>Administration &amp; Professional Development</a:t>
          </a:r>
          <a:endParaRPr lang="en-US" sz="2000" dirty="0"/>
        </a:p>
      </dgm:t>
    </dgm:pt>
    <dgm:pt modelId="{036C21A2-EEE5-4E0B-9BD1-84DAA16F45AC}" type="parTrans" cxnId="{3E5153A8-ED81-4596-8ADC-86BB6FD35DE4}">
      <dgm:prSet/>
      <dgm:spPr/>
      <dgm:t>
        <a:bodyPr/>
        <a:lstStyle/>
        <a:p>
          <a:endParaRPr lang="en-US"/>
        </a:p>
      </dgm:t>
    </dgm:pt>
    <dgm:pt modelId="{1B65CFC9-796C-403A-9DCA-3943EEACC716}" type="sibTrans" cxnId="{3E5153A8-ED81-4596-8ADC-86BB6FD35DE4}">
      <dgm:prSet/>
      <dgm:spPr/>
      <dgm:t>
        <a:bodyPr/>
        <a:lstStyle/>
        <a:p>
          <a:endParaRPr lang="en-US"/>
        </a:p>
      </dgm:t>
    </dgm:pt>
    <dgm:pt modelId="{958B0600-0E99-4F7D-997A-43B4B2161D06}">
      <dgm:prSet phldrT="[Text]"/>
      <dgm:spPr/>
      <dgm:t>
        <a:bodyPr/>
        <a:lstStyle/>
        <a:p>
          <a:pPr algn="ctr"/>
          <a:r>
            <a:rPr lang="en-US" b="1" u="sng" dirty="0" smtClean="0"/>
            <a:t>Administration</a:t>
          </a:r>
          <a:endParaRPr lang="en-US" b="1" u="sng" dirty="0"/>
        </a:p>
      </dgm:t>
    </dgm:pt>
    <dgm:pt modelId="{295BDC20-69E1-492E-B622-9B6B9B056AEC}" type="parTrans" cxnId="{7387A8B2-583F-4DAE-87A1-0E10CAF948C8}">
      <dgm:prSet/>
      <dgm:spPr/>
      <dgm:t>
        <a:bodyPr/>
        <a:lstStyle/>
        <a:p>
          <a:endParaRPr lang="en-US"/>
        </a:p>
      </dgm:t>
    </dgm:pt>
    <dgm:pt modelId="{9881F77D-F72D-4442-8054-F14EFDADA312}" type="sibTrans" cxnId="{7387A8B2-583F-4DAE-87A1-0E10CAF948C8}">
      <dgm:prSet/>
      <dgm:spPr/>
      <dgm:t>
        <a:bodyPr/>
        <a:lstStyle/>
        <a:p>
          <a:endParaRPr lang="en-US"/>
        </a:p>
      </dgm:t>
    </dgm:pt>
    <dgm:pt modelId="{BBC24017-0D60-4ACF-BBEF-735809B7E4B5}">
      <dgm:prSet phldrT="[Text]"/>
      <dgm:spPr/>
      <dgm:t>
        <a:bodyPr/>
        <a:lstStyle/>
        <a:p>
          <a:pPr algn="ctr"/>
          <a:r>
            <a:rPr lang="en-US" b="1" u="sng" dirty="0" smtClean="0"/>
            <a:t>Professional Development</a:t>
          </a:r>
          <a:endParaRPr lang="en-US" b="1" u="sng" dirty="0"/>
        </a:p>
      </dgm:t>
    </dgm:pt>
    <dgm:pt modelId="{8472AA43-4D42-4220-A9A4-193E5D64F272}" type="parTrans" cxnId="{66DB6CBD-FA3D-47F0-851C-C7A7B4F9E39A}">
      <dgm:prSet/>
      <dgm:spPr/>
      <dgm:t>
        <a:bodyPr/>
        <a:lstStyle/>
        <a:p>
          <a:endParaRPr lang="en-US"/>
        </a:p>
      </dgm:t>
    </dgm:pt>
    <dgm:pt modelId="{FED0FFC8-3D05-4F0A-82EB-5B39410D2475}" type="sibTrans" cxnId="{66DB6CBD-FA3D-47F0-851C-C7A7B4F9E39A}">
      <dgm:prSet/>
      <dgm:spPr/>
      <dgm:t>
        <a:bodyPr/>
        <a:lstStyle/>
        <a:p>
          <a:endParaRPr lang="en-US"/>
        </a:p>
      </dgm:t>
    </dgm:pt>
    <dgm:pt modelId="{D290DA1B-9147-4BA1-BC03-0EF34EE8B0C1}">
      <dgm:prSet phldrT="[Text]"/>
      <dgm:spPr/>
      <dgm:t>
        <a:bodyPr/>
        <a:lstStyle/>
        <a:p>
          <a:r>
            <a:rPr lang="en-US" dirty="0" smtClean="0"/>
            <a:t>Instruction</a:t>
          </a:r>
          <a:endParaRPr lang="en-US" dirty="0"/>
        </a:p>
      </dgm:t>
    </dgm:pt>
    <dgm:pt modelId="{390D4983-B715-4FB0-985F-58FE13D89A7A}" type="parTrans" cxnId="{B417C647-9781-4A7B-B030-703A9EF3FAD8}">
      <dgm:prSet/>
      <dgm:spPr/>
      <dgm:t>
        <a:bodyPr/>
        <a:lstStyle/>
        <a:p>
          <a:endParaRPr lang="en-US"/>
        </a:p>
      </dgm:t>
    </dgm:pt>
    <dgm:pt modelId="{694CD1D0-D52F-4754-845F-D3FF2821CBAF}" type="sibTrans" cxnId="{B417C647-9781-4A7B-B030-703A9EF3FAD8}">
      <dgm:prSet/>
      <dgm:spPr/>
      <dgm:t>
        <a:bodyPr/>
        <a:lstStyle/>
        <a:p>
          <a:endParaRPr lang="en-US"/>
        </a:p>
      </dgm:t>
    </dgm:pt>
    <dgm:pt modelId="{DC5B7DDD-8FC5-4F35-B6D5-C51A76F286C7}">
      <dgm:prSet phldrT="[Text]"/>
      <dgm:spPr/>
      <dgm:t>
        <a:bodyPr/>
        <a:lstStyle/>
        <a:p>
          <a:pPr algn="ctr"/>
          <a:r>
            <a:rPr lang="en-US" b="1" u="sng" dirty="0" smtClean="0"/>
            <a:t>Instruction includes</a:t>
          </a:r>
          <a:r>
            <a:rPr lang="en-US" dirty="0" smtClean="0"/>
            <a:t>:</a:t>
          </a:r>
          <a:endParaRPr lang="en-US" dirty="0"/>
        </a:p>
      </dgm:t>
    </dgm:pt>
    <dgm:pt modelId="{52EEA2A1-0723-47FE-A283-E5D80E39B9D2}" type="parTrans" cxnId="{72DA4AE7-F12A-46B9-83C2-E5FBA077A13A}">
      <dgm:prSet/>
      <dgm:spPr/>
      <dgm:t>
        <a:bodyPr/>
        <a:lstStyle/>
        <a:p>
          <a:endParaRPr lang="en-US"/>
        </a:p>
      </dgm:t>
    </dgm:pt>
    <dgm:pt modelId="{39730B1D-FA16-4695-AE4B-C5FD4400869F}" type="sibTrans" cxnId="{72DA4AE7-F12A-46B9-83C2-E5FBA077A13A}">
      <dgm:prSet/>
      <dgm:spPr/>
      <dgm:t>
        <a:bodyPr/>
        <a:lstStyle/>
        <a:p>
          <a:endParaRPr lang="en-US"/>
        </a:p>
      </dgm:t>
    </dgm:pt>
    <dgm:pt modelId="{61D45456-392D-4004-A08E-DFCC67083BFB}">
      <dgm:prSet phldrT="[Text]"/>
      <dgm:spPr/>
      <dgm:t>
        <a:bodyPr/>
        <a:lstStyle/>
        <a:p>
          <a:pPr algn="ctr"/>
          <a:r>
            <a:rPr lang="en-US" dirty="0" smtClean="0"/>
            <a:t>Admin Salaries &amp; Benefits</a:t>
          </a:r>
          <a:endParaRPr lang="en-US" dirty="0"/>
        </a:p>
      </dgm:t>
    </dgm:pt>
    <dgm:pt modelId="{F4F8718F-5F60-4EC4-98D1-F00026C80505}" type="parTrans" cxnId="{4B74D6B1-3A1D-4D47-98E4-B16FACDAAD57}">
      <dgm:prSet/>
      <dgm:spPr/>
      <dgm:t>
        <a:bodyPr/>
        <a:lstStyle/>
        <a:p>
          <a:endParaRPr lang="en-US"/>
        </a:p>
      </dgm:t>
    </dgm:pt>
    <dgm:pt modelId="{5E272434-E699-4B24-8EF7-19EE9104939E}" type="sibTrans" cxnId="{4B74D6B1-3A1D-4D47-98E4-B16FACDAAD57}">
      <dgm:prSet/>
      <dgm:spPr/>
      <dgm:t>
        <a:bodyPr/>
        <a:lstStyle/>
        <a:p>
          <a:endParaRPr lang="en-US"/>
        </a:p>
      </dgm:t>
    </dgm:pt>
    <dgm:pt modelId="{EB1936A6-B18E-42B8-B99E-B940C2779841}">
      <dgm:prSet phldrT="[Text]"/>
      <dgm:spPr/>
      <dgm:t>
        <a:bodyPr/>
        <a:lstStyle/>
        <a:p>
          <a:pPr algn="ctr"/>
          <a:r>
            <a:rPr lang="en-US" dirty="0" smtClean="0"/>
            <a:t>Support Staff Salaries &amp; Benefits</a:t>
          </a:r>
          <a:endParaRPr lang="en-US" dirty="0"/>
        </a:p>
      </dgm:t>
    </dgm:pt>
    <dgm:pt modelId="{C21FA5A4-632F-4051-BCB0-7E819ECC2FF5}" type="parTrans" cxnId="{5E697CF8-95A9-41A2-88B2-FA8741AF7927}">
      <dgm:prSet/>
      <dgm:spPr/>
      <dgm:t>
        <a:bodyPr/>
        <a:lstStyle/>
        <a:p>
          <a:endParaRPr lang="en-US"/>
        </a:p>
      </dgm:t>
    </dgm:pt>
    <dgm:pt modelId="{16E745A5-00E6-4988-A9AB-A19E226D82E8}" type="sibTrans" cxnId="{5E697CF8-95A9-41A2-88B2-FA8741AF7927}">
      <dgm:prSet/>
      <dgm:spPr/>
      <dgm:t>
        <a:bodyPr/>
        <a:lstStyle/>
        <a:p>
          <a:endParaRPr lang="en-US"/>
        </a:p>
      </dgm:t>
    </dgm:pt>
    <dgm:pt modelId="{5823316D-D5D8-4218-9E54-3491A73DA9A1}">
      <dgm:prSet phldrT="[Text]"/>
      <dgm:spPr/>
      <dgm:t>
        <a:bodyPr/>
        <a:lstStyle/>
        <a:p>
          <a:pPr algn="ctr"/>
          <a:r>
            <a:rPr lang="en-US" dirty="0" smtClean="0"/>
            <a:t>Admin Materials &amp; Supplies</a:t>
          </a:r>
          <a:endParaRPr lang="en-US" dirty="0"/>
        </a:p>
      </dgm:t>
    </dgm:pt>
    <dgm:pt modelId="{8BB02E72-B3B8-45B4-BF28-1A26AB68376B}" type="parTrans" cxnId="{F69EB957-BC12-4262-8CCD-348552FD0BAD}">
      <dgm:prSet/>
      <dgm:spPr/>
      <dgm:t>
        <a:bodyPr/>
        <a:lstStyle/>
        <a:p>
          <a:endParaRPr lang="en-US"/>
        </a:p>
      </dgm:t>
    </dgm:pt>
    <dgm:pt modelId="{4E8ACA93-2F1F-40C9-A146-D6D2316D9FB5}" type="sibTrans" cxnId="{F69EB957-BC12-4262-8CCD-348552FD0BAD}">
      <dgm:prSet/>
      <dgm:spPr/>
      <dgm:t>
        <a:bodyPr/>
        <a:lstStyle/>
        <a:p>
          <a:endParaRPr lang="en-US"/>
        </a:p>
      </dgm:t>
    </dgm:pt>
    <dgm:pt modelId="{EFA9A30A-E8D5-42EA-8686-5C12F15C8E1E}">
      <dgm:prSet phldrT="[Text]"/>
      <dgm:spPr/>
      <dgm:t>
        <a:bodyPr/>
        <a:lstStyle/>
        <a:p>
          <a:pPr algn="ctr"/>
          <a:r>
            <a:rPr lang="en-US" dirty="0" smtClean="0"/>
            <a:t>Space/Rent</a:t>
          </a:r>
          <a:endParaRPr lang="en-US" dirty="0"/>
        </a:p>
      </dgm:t>
    </dgm:pt>
    <dgm:pt modelId="{CF5BA436-B554-4EA2-8715-BD432B5933F2}" type="parTrans" cxnId="{D80C5A96-792B-4BAC-A38A-D8B96F5DEFBC}">
      <dgm:prSet/>
      <dgm:spPr/>
      <dgm:t>
        <a:bodyPr/>
        <a:lstStyle/>
        <a:p>
          <a:endParaRPr lang="en-US"/>
        </a:p>
      </dgm:t>
    </dgm:pt>
    <dgm:pt modelId="{7AB46DB5-C6D0-4E6E-A606-ABC48F5AB1B3}" type="sibTrans" cxnId="{D80C5A96-792B-4BAC-A38A-D8B96F5DEFBC}">
      <dgm:prSet/>
      <dgm:spPr/>
      <dgm:t>
        <a:bodyPr/>
        <a:lstStyle/>
        <a:p>
          <a:endParaRPr lang="en-US"/>
        </a:p>
      </dgm:t>
    </dgm:pt>
    <dgm:pt modelId="{A10218B0-C7EC-4DF5-9BCF-1D4480A55104}">
      <dgm:prSet phldrT="[Text]"/>
      <dgm:spPr/>
      <dgm:t>
        <a:bodyPr/>
        <a:lstStyle/>
        <a:p>
          <a:pPr algn="ctr"/>
          <a:r>
            <a:rPr lang="en-US" dirty="0" smtClean="0"/>
            <a:t>Purchased Services</a:t>
          </a:r>
          <a:endParaRPr lang="en-US" dirty="0"/>
        </a:p>
      </dgm:t>
    </dgm:pt>
    <dgm:pt modelId="{DD3160AF-4F63-4BC2-B40F-8FBC520138D2}" type="parTrans" cxnId="{E50E7915-EE1F-4DCD-B8E9-83DD0101ECD8}">
      <dgm:prSet/>
      <dgm:spPr/>
      <dgm:t>
        <a:bodyPr/>
        <a:lstStyle/>
        <a:p>
          <a:endParaRPr lang="en-US"/>
        </a:p>
      </dgm:t>
    </dgm:pt>
    <dgm:pt modelId="{B5086B22-37A1-4168-A198-A2C74CBD479A}" type="sibTrans" cxnId="{E50E7915-EE1F-4DCD-B8E9-83DD0101ECD8}">
      <dgm:prSet/>
      <dgm:spPr/>
      <dgm:t>
        <a:bodyPr/>
        <a:lstStyle/>
        <a:p>
          <a:endParaRPr lang="en-US"/>
        </a:p>
      </dgm:t>
    </dgm:pt>
    <dgm:pt modelId="{838818CD-52EA-42F7-AD2D-678E1E5F7ADB}">
      <dgm:prSet phldrT="[Text]"/>
      <dgm:spPr/>
      <dgm:t>
        <a:bodyPr/>
        <a:lstStyle/>
        <a:p>
          <a:pPr algn="ctr"/>
          <a:r>
            <a:rPr lang="en-US" dirty="0" smtClean="0"/>
            <a:t>Indirect Costs</a:t>
          </a:r>
          <a:endParaRPr lang="en-US" dirty="0"/>
        </a:p>
      </dgm:t>
    </dgm:pt>
    <dgm:pt modelId="{7D372575-10FC-493A-A99A-53D4A9A1FFEB}" type="parTrans" cxnId="{AA8C8954-8285-4823-BAD5-C2E6C5FF1778}">
      <dgm:prSet/>
      <dgm:spPr/>
      <dgm:t>
        <a:bodyPr/>
        <a:lstStyle/>
        <a:p>
          <a:endParaRPr lang="en-US"/>
        </a:p>
      </dgm:t>
    </dgm:pt>
    <dgm:pt modelId="{17B802EA-41D1-460B-94E0-D00C33E6B923}" type="sibTrans" cxnId="{AA8C8954-8285-4823-BAD5-C2E6C5FF1778}">
      <dgm:prSet/>
      <dgm:spPr/>
      <dgm:t>
        <a:bodyPr/>
        <a:lstStyle/>
        <a:p>
          <a:endParaRPr lang="en-US"/>
        </a:p>
      </dgm:t>
    </dgm:pt>
    <dgm:pt modelId="{82896A81-8210-45F9-9F13-8582FDA64861}">
      <dgm:prSet phldrT="[Text]"/>
      <dgm:spPr/>
      <dgm:t>
        <a:bodyPr/>
        <a:lstStyle/>
        <a:p>
          <a:pPr algn="ctr"/>
          <a:r>
            <a:rPr lang="en-US" dirty="0" smtClean="0"/>
            <a:t>Dues and Registration</a:t>
          </a:r>
          <a:endParaRPr lang="en-US" dirty="0"/>
        </a:p>
      </dgm:t>
    </dgm:pt>
    <dgm:pt modelId="{55D9BAF1-13BF-4B80-A1D5-480195B2BDDC}" type="parTrans" cxnId="{E9C50F85-5770-4C02-83CA-67323D93769E}">
      <dgm:prSet/>
      <dgm:spPr/>
      <dgm:t>
        <a:bodyPr/>
        <a:lstStyle/>
        <a:p>
          <a:endParaRPr lang="en-US"/>
        </a:p>
      </dgm:t>
    </dgm:pt>
    <dgm:pt modelId="{CDD0D67B-90E9-4CBD-B00C-B9F5254A6DA7}" type="sibTrans" cxnId="{E9C50F85-5770-4C02-83CA-67323D93769E}">
      <dgm:prSet/>
      <dgm:spPr/>
      <dgm:t>
        <a:bodyPr/>
        <a:lstStyle/>
        <a:p>
          <a:endParaRPr lang="en-US"/>
        </a:p>
      </dgm:t>
    </dgm:pt>
    <dgm:pt modelId="{A854463A-4926-44C0-9488-524521CA856D}">
      <dgm:prSet phldrT="[Text]"/>
      <dgm:spPr/>
      <dgm:t>
        <a:bodyPr/>
        <a:lstStyle/>
        <a:p>
          <a:pPr algn="ctr"/>
          <a:r>
            <a:rPr lang="en-US" dirty="0" smtClean="0"/>
            <a:t>Staff Travel</a:t>
          </a:r>
          <a:endParaRPr lang="en-US" dirty="0"/>
        </a:p>
      </dgm:t>
    </dgm:pt>
    <dgm:pt modelId="{C4EB4816-9938-48A2-8DDE-C3A28327EEFD}" type="parTrans" cxnId="{6020FCE6-A418-4FB1-B279-E17BEC60EC91}">
      <dgm:prSet/>
      <dgm:spPr/>
      <dgm:t>
        <a:bodyPr/>
        <a:lstStyle/>
        <a:p>
          <a:endParaRPr lang="en-US"/>
        </a:p>
      </dgm:t>
    </dgm:pt>
    <dgm:pt modelId="{DF409107-A8E8-4603-8B95-F84B2DC7FCAE}" type="sibTrans" cxnId="{6020FCE6-A418-4FB1-B279-E17BEC60EC91}">
      <dgm:prSet/>
      <dgm:spPr/>
      <dgm:t>
        <a:bodyPr/>
        <a:lstStyle/>
        <a:p>
          <a:endParaRPr lang="en-US"/>
        </a:p>
      </dgm:t>
    </dgm:pt>
    <dgm:pt modelId="{F8463A22-F57B-48CC-A9E8-F223C976E64F}">
      <dgm:prSet phldrT="[Text]"/>
      <dgm:spPr/>
      <dgm:t>
        <a:bodyPr/>
        <a:lstStyle/>
        <a:p>
          <a:pPr algn="ctr"/>
          <a:r>
            <a:rPr lang="en-US" dirty="0" smtClean="0"/>
            <a:t>In-service/local training</a:t>
          </a:r>
          <a:endParaRPr lang="en-US" dirty="0"/>
        </a:p>
      </dgm:t>
    </dgm:pt>
    <dgm:pt modelId="{08E8EFBD-857D-4DF6-9A27-18B243A5BB54}" type="parTrans" cxnId="{6765EFBA-7F3E-4C0B-8A04-C143ABC0E6F9}">
      <dgm:prSet/>
      <dgm:spPr/>
      <dgm:t>
        <a:bodyPr/>
        <a:lstStyle/>
        <a:p>
          <a:endParaRPr lang="en-US"/>
        </a:p>
      </dgm:t>
    </dgm:pt>
    <dgm:pt modelId="{E65CA684-335D-472A-A868-0E3798C2DCDE}" type="sibTrans" cxnId="{6765EFBA-7F3E-4C0B-8A04-C143ABC0E6F9}">
      <dgm:prSet/>
      <dgm:spPr/>
      <dgm:t>
        <a:bodyPr/>
        <a:lstStyle/>
        <a:p>
          <a:endParaRPr lang="en-US"/>
        </a:p>
      </dgm:t>
    </dgm:pt>
    <dgm:pt modelId="{B3441E22-2428-47D2-8902-08CEE8C0FB3D}">
      <dgm:prSet phldrT="[Text]"/>
      <dgm:spPr/>
      <dgm:t>
        <a:bodyPr/>
        <a:lstStyle/>
        <a:p>
          <a:pPr algn="ctr"/>
          <a:r>
            <a:rPr lang="en-US" dirty="0" smtClean="0"/>
            <a:t>Taskforce Special Project</a:t>
          </a:r>
          <a:endParaRPr lang="en-US" dirty="0"/>
        </a:p>
      </dgm:t>
    </dgm:pt>
    <dgm:pt modelId="{2A0CBBAF-529E-413E-8D4E-9955ECBB3582}" type="parTrans" cxnId="{9B272920-DF6B-4A07-8F56-204906526403}">
      <dgm:prSet/>
      <dgm:spPr/>
      <dgm:t>
        <a:bodyPr/>
        <a:lstStyle/>
        <a:p>
          <a:endParaRPr lang="en-US"/>
        </a:p>
      </dgm:t>
    </dgm:pt>
    <dgm:pt modelId="{8524C725-627E-41A1-869E-58F3F1C5AD3C}" type="sibTrans" cxnId="{9B272920-DF6B-4A07-8F56-204906526403}">
      <dgm:prSet/>
      <dgm:spPr/>
      <dgm:t>
        <a:bodyPr/>
        <a:lstStyle/>
        <a:p>
          <a:endParaRPr lang="en-US"/>
        </a:p>
      </dgm:t>
    </dgm:pt>
    <dgm:pt modelId="{4D2B7F82-D136-4115-80C7-812D3D85A83E}">
      <dgm:prSet phldrT="[Text]"/>
      <dgm:spPr/>
      <dgm:t>
        <a:bodyPr/>
        <a:lstStyle/>
        <a:p>
          <a:pPr algn="ctr"/>
          <a:r>
            <a:rPr lang="en-US" dirty="0" smtClean="0"/>
            <a:t>Contracted Services-training</a:t>
          </a:r>
          <a:endParaRPr lang="en-US" dirty="0"/>
        </a:p>
      </dgm:t>
    </dgm:pt>
    <dgm:pt modelId="{1BE9CFBA-A852-462B-90CC-E5D0578E5012}" type="parTrans" cxnId="{EF21E6DF-8912-4E72-9A9F-57C868AE2683}">
      <dgm:prSet/>
      <dgm:spPr/>
      <dgm:t>
        <a:bodyPr/>
        <a:lstStyle/>
        <a:p>
          <a:endParaRPr lang="en-US"/>
        </a:p>
      </dgm:t>
    </dgm:pt>
    <dgm:pt modelId="{523B4CB2-21A5-40B0-87CE-354F6C025455}" type="sibTrans" cxnId="{EF21E6DF-8912-4E72-9A9F-57C868AE2683}">
      <dgm:prSet/>
      <dgm:spPr/>
      <dgm:t>
        <a:bodyPr/>
        <a:lstStyle/>
        <a:p>
          <a:endParaRPr lang="en-US"/>
        </a:p>
      </dgm:t>
    </dgm:pt>
    <dgm:pt modelId="{A3447F4C-FA08-417F-9823-039AC679BE90}">
      <dgm:prSet phldrT="[Text]"/>
      <dgm:spPr/>
      <dgm:t>
        <a:bodyPr/>
        <a:lstStyle/>
        <a:p>
          <a:pPr algn="ctr"/>
          <a:r>
            <a:rPr lang="en-US" dirty="0" smtClean="0"/>
            <a:t>Instructional Salaries &amp; Benefits</a:t>
          </a:r>
          <a:endParaRPr lang="en-US" dirty="0"/>
        </a:p>
      </dgm:t>
    </dgm:pt>
    <dgm:pt modelId="{2E3700B1-2A3E-40C1-BE5F-12E86E4827CA}" type="parTrans" cxnId="{1157A0BC-2741-4EA6-A98B-B5122B6F6939}">
      <dgm:prSet/>
      <dgm:spPr/>
    </dgm:pt>
    <dgm:pt modelId="{400AF345-BF03-44D9-8121-14E23DAB7338}" type="sibTrans" cxnId="{1157A0BC-2741-4EA6-A98B-B5122B6F6939}">
      <dgm:prSet/>
      <dgm:spPr/>
    </dgm:pt>
    <dgm:pt modelId="{B171F25D-787A-4E97-A78B-08F71C97F069}">
      <dgm:prSet phldrT="[Text]"/>
      <dgm:spPr/>
      <dgm:t>
        <a:bodyPr/>
        <a:lstStyle/>
        <a:p>
          <a:pPr algn="ctr"/>
          <a:r>
            <a:rPr lang="en-US" dirty="0" smtClean="0"/>
            <a:t>Classroom Space</a:t>
          </a:r>
          <a:endParaRPr lang="en-US" dirty="0"/>
        </a:p>
      </dgm:t>
    </dgm:pt>
    <dgm:pt modelId="{499010D4-D817-443F-82E7-DC8C6CDDB136}" type="parTrans" cxnId="{D6988849-AB25-46D8-89E2-812C386D5C50}">
      <dgm:prSet/>
      <dgm:spPr/>
    </dgm:pt>
    <dgm:pt modelId="{042CE260-54D5-4B83-AD64-4B74F0BFEEE8}" type="sibTrans" cxnId="{D6988849-AB25-46D8-89E2-812C386D5C50}">
      <dgm:prSet/>
      <dgm:spPr/>
    </dgm:pt>
    <dgm:pt modelId="{A8004E49-E976-4087-9A15-91D811879AB4}">
      <dgm:prSet phldrT="[Text]"/>
      <dgm:spPr/>
      <dgm:t>
        <a:bodyPr/>
        <a:lstStyle/>
        <a:p>
          <a:pPr algn="ctr"/>
          <a:r>
            <a:rPr lang="en-US" dirty="0" smtClean="0"/>
            <a:t>Instructional Materials &amp; Supplies</a:t>
          </a:r>
          <a:endParaRPr lang="en-US" dirty="0"/>
        </a:p>
      </dgm:t>
    </dgm:pt>
    <dgm:pt modelId="{8C0AD1AD-3B79-4A08-9051-87721E27FF22}" type="parTrans" cxnId="{265EB803-02F3-41F6-B4B8-401C51EB0EB2}">
      <dgm:prSet/>
      <dgm:spPr/>
    </dgm:pt>
    <dgm:pt modelId="{6D2ABA3E-D565-43FF-BADA-4CE7E45AD168}" type="sibTrans" cxnId="{265EB803-02F3-41F6-B4B8-401C51EB0EB2}">
      <dgm:prSet/>
      <dgm:spPr/>
    </dgm:pt>
    <dgm:pt modelId="{3812EA31-E952-414C-91CA-606FF1460922}">
      <dgm:prSet phldrT="[Text]"/>
      <dgm:spPr/>
      <dgm:t>
        <a:bodyPr/>
        <a:lstStyle/>
        <a:p>
          <a:pPr algn="ctr"/>
          <a:r>
            <a:rPr lang="en-US" dirty="0" smtClean="0"/>
            <a:t>Equipment</a:t>
          </a:r>
          <a:endParaRPr lang="en-US" dirty="0"/>
        </a:p>
      </dgm:t>
    </dgm:pt>
    <dgm:pt modelId="{C7B88658-CCDC-4E85-A79E-07848B2F0EE7}" type="parTrans" cxnId="{69C3C9DE-B07B-4F62-9282-3483D2BE0987}">
      <dgm:prSet/>
      <dgm:spPr/>
    </dgm:pt>
    <dgm:pt modelId="{8ED802AE-4272-49B4-9862-8543F48FE847}" type="sibTrans" cxnId="{69C3C9DE-B07B-4F62-9282-3483D2BE0987}">
      <dgm:prSet/>
      <dgm:spPr/>
    </dgm:pt>
    <dgm:pt modelId="{FB59EAB1-A999-4BA3-9DFB-D6CDC2DA6C7F}">
      <dgm:prSet phldrT="[Text]"/>
      <dgm:spPr/>
      <dgm:t>
        <a:bodyPr/>
        <a:lstStyle/>
        <a:p>
          <a:pPr algn="ctr"/>
          <a:r>
            <a:rPr lang="en-US" dirty="0" smtClean="0"/>
            <a:t>Contracted Services (transportation, child care, </a:t>
          </a:r>
          <a:r>
            <a:rPr lang="en-US" dirty="0" err="1" smtClean="0"/>
            <a:t>etc</a:t>
          </a:r>
          <a:r>
            <a:rPr lang="en-US" dirty="0" smtClean="0"/>
            <a:t>)</a:t>
          </a:r>
          <a:endParaRPr lang="en-US" dirty="0"/>
        </a:p>
      </dgm:t>
    </dgm:pt>
    <dgm:pt modelId="{5E3646D9-A009-4F9B-AEF6-46B06EFF00D2}" type="parTrans" cxnId="{4057A563-0466-4BE0-9475-FD549E618080}">
      <dgm:prSet/>
      <dgm:spPr/>
    </dgm:pt>
    <dgm:pt modelId="{8165CAB2-1EDF-41C0-BD48-74F9614B7B91}" type="sibTrans" cxnId="{4057A563-0466-4BE0-9475-FD549E618080}">
      <dgm:prSet/>
      <dgm:spPr/>
    </dgm:pt>
    <dgm:pt modelId="{17A022E7-1221-414B-88A2-75CF72F335D2}" type="pres">
      <dgm:prSet presAssocID="{CF538694-8E46-4ED9-9798-A7B72FFEC68B}" presName="Name0" presStyleCnt="0">
        <dgm:presLayoutVars>
          <dgm:dir/>
          <dgm:animLvl val="lvl"/>
          <dgm:resizeHandles val="exact"/>
        </dgm:presLayoutVars>
      </dgm:prSet>
      <dgm:spPr/>
      <dgm:t>
        <a:bodyPr/>
        <a:lstStyle/>
        <a:p>
          <a:endParaRPr lang="en-US"/>
        </a:p>
      </dgm:t>
    </dgm:pt>
    <dgm:pt modelId="{A6DE0155-56D3-4893-82E5-517AB87E9F73}" type="pres">
      <dgm:prSet presAssocID="{D290DA1B-9147-4BA1-BC03-0EF34EE8B0C1}" presName="boxAndChildren" presStyleCnt="0"/>
      <dgm:spPr/>
    </dgm:pt>
    <dgm:pt modelId="{7AA57E4F-798C-4E9F-A8B2-92B50E642D81}" type="pres">
      <dgm:prSet presAssocID="{D290DA1B-9147-4BA1-BC03-0EF34EE8B0C1}" presName="parentTextBox" presStyleLbl="node1" presStyleIdx="0" presStyleCnt="2"/>
      <dgm:spPr/>
      <dgm:t>
        <a:bodyPr/>
        <a:lstStyle/>
        <a:p>
          <a:endParaRPr lang="en-US"/>
        </a:p>
      </dgm:t>
    </dgm:pt>
    <dgm:pt modelId="{A9E4FE49-A0AE-4669-BC7E-851C99642952}" type="pres">
      <dgm:prSet presAssocID="{D290DA1B-9147-4BA1-BC03-0EF34EE8B0C1}" presName="entireBox" presStyleLbl="node1" presStyleIdx="0" presStyleCnt="2"/>
      <dgm:spPr/>
      <dgm:t>
        <a:bodyPr/>
        <a:lstStyle/>
        <a:p>
          <a:endParaRPr lang="en-US"/>
        </a:p>
      </dgm:t>
    </dgm:pt>
    <dgm:pt modelId="{7C35881D-CDA9-44B4-B09F-29052F623BF6}" type="pres">
      <dgm:prSet presAssocID="{D290DA1B-9147-4BA1-BC03-0EF34EE8B0C1}" presName="descendantBox" presStyleCnt="0"/>
      <dgm:spPr/>
    </dgm:pt>
    <dgm:pt modelId="{E784A7B6-0767-43B2-925D-A8A6FB2D4C2C}" type="pres">
      <dgm:prSet presAssocID="{DC5B7DDD-8FC5-4F35-B6D5-C51A76F286C7}" presName="childTextBox" presStyleLbl="fgAccFollowNode1" presStyleIdx="0" presStyleCnt="3">
        <dgm:presLayoutVars>
          <dgm:bulletEnabled val="1"/>
        </dgm:presLayoutVars>
      </dgm:prSet>
      <dgm:spPr/>
      <dgm:t>
        <a:bodyPr/>
        <a:lstStyle/>
        <a:p>
          <a:endParaRPr lang="en-US"/>
        </a:p>
      </dgm:t>
    </dgm:pt>
    <dgm:pt modelId="{207A3306-E9FE-431B-B120-2DC786E30E74}" type="pres">
      <dgm:prSet presAssocID="{1B65CFC9-796C-403A-9DCA-3943EEACC716}" presName="sp" presStyleCnt="0"/>
      <dgm:spPr/>
    </dgm:pt>
    <dgm:pt modelId="{1FFAC692-038F-4037-8D68-E8A0B70A7E02}" type="pres">
      <dgm:prSet presAssocID="{5D4B77DF-B31F-40BD-9C0F-DDED03335B43}" presName="arrowAndChildren" presStyleCnt="0"/>
      <dgm:spPr/>
    </dgm:pt>
    <dgm:pt modelId="{586BB6C4-5948-4782-9330-E440840E4F31}" type="pres">
      <dgm:prSet presAssocID="{5D4B77DF-B31F-40BD-9C0F-DDED03335B43}" presName="parentTextArrow" presStyleLbl="node1" presStyleIdx="0" presStyleCnt="2"/>
      <dgm:spPr/>
      <dgm:t>
        <a:bodyPr/>
        <a:lstStyle/>
        <a:p>
          <a:endParaRPr lang="en-US"/>
        </a:p>
      </dgm:t>
    </dgm:pt>
    <dgm:pt modelId="{24513EA9-6BA5-4D8D-83D0-E9323225F0E6}" type="pres">
      <dgm:prSet presAssocID="{5D4B77DF-B31F-40BD-9C0F-DDED03335B43}" presName="arrow" presStyleLbl="node1" presStyleIdx="1" presStyleCnt="2"/>
      <dgm:spPr/>
      <dgm:t>
        <a:bodyPr/>
        <a:lstStyle/>
        <a:p>
          <a:endParaRPr lang="en-US"/>
        </a:p>
      </dgm:t>
    </dgm:pt>
    <dgm:pt modelId="{D27990BA-B250-4665-8027-74E4E0C66706}" type="pres">
      <dgm:prSet presAssocID="{5D4B77DF-B31F-40BD-9C0F-DDED03335B43}" presName="descendantArrow" presStyleCnt="0"/>
      <dgm:spPr/>
    </dgm:pt>
    <dgm:pt modelId="{A97C4875-F64E-4DCB-BF06-09DE05E63EE8}" type="pres">
      <dgm:prSet presAssocID="{958B0600-0E99-4F7D-997A-43B4B2161D06}" presName="childTextArrow" presStyleLbl="fgAccFollowNode1" presStyleIdx="1" presStyleCnt="3" custScaleY="162083" custLinFactNeighborX="1114" custLinFactNeighborY="-24432">
        <dgm:presLayoutVars>
          <dgm:bulletEnabled val="1"/>
        </dgm:presLayoutVars>
      </dgm:prSet>
      <dgm:spPr/>
      <dgm:t>
        <a:bodyPr/>
        <a:lstStyle/>
        <a:p>
          <a:endParaRPr lang="en-US"/>
        </a:p>
      </dgm:t>
    </dgm:pt>
    <dgm:pt modelId="{BE3190B6-2BC7-4E55-A1BE-3340D9462DE3}" type="pres">
      <dgm:prSet presAssocID="{BBC24017-0D60-4ACF-BBEF-735809B7E4B5}" presName="childTextArrow" presStyleLbl="fgAccFollowNode1" presStyleIdx="2" presStyleCnt="3" custScaleY="161414" custLinFactNeighborY="-24981">
        <dgm:presLayoutVars>
          <dgm:bulletEnabled val="1"/>
        </dgm:presLayoutVars>
      </dgm:prSet>
      <dgm:spPr/>
      <dgm:t>
        <a:bodyPr/>
        <a:lstStyle/>
        <a:p>
          <a:endParaRPr lang="en-US"/>
        </a:p>
      </dgm:t>
    </dgm:pt>
  </dgm:ptLst>
  <dgm:cxnLst>
    <dgm:cxn modelId="{EF21E6DF-8912-4E72-9A9F-57C868AE2683}" srcId="{BBC24017-0D60-4ACF-BBEF-735809B7E4B5}" destId="{4D2B7F82-D136-4115-80C7-812D3D85A83E}" srcOrd="4" destOrd="0" parTransId="{1BE9CFBA-A852-462B-90CC-E5D0578E5012}" sibTransId="{523B4CB2-21A5-40B0-87CE-354F6C025455}"/>
    <dgm:cxn modelId="{526DA452-FE35-4A5A-A28C-550ECD6A24DA}" type="presOf" srcId="{A10218B0-C7EC-4DF5-9BCF-1D4480A55104}" destId="{A97C4875-F64E-4DCB-BF06-09DE05E63EE8}" srcOrd="0" destOrd="5" presId="urn:microsoft.com/office/officeart/2005/8/layout/process4"/>
    <dgm:cxn modelId="{B93D95E0-269D-46F4-A937-0A369E248677}" type="presOf" srcId="{CF538694-8E46-4ED9-9798-A7B72FFEC68B}" destId="{17A022E7-1221-414B-88A2-75CF72F335D2}" srcOrd="0" destOrd="0" presId="urn:microsoft.com/office/officeart/2005/8/layout/process4"/>
    <dgm:cxn modelId="{4E1DBF69-1440-4905-89EF-E0C7B7177455}" type="presOf" srcId="{A8004E49-E976-4087-9A15-91D811879AB4}" destId="{E784A7B6-0767-43B2-925D-A8A6FB2D4C2C}" srcOrd="0" destOrd="3" presId="urn:microsoft.com/office/officeart/2005/8/layout/process4"/>
    <dgm:cxn modelId="{3B8E7006-EA6C-4836-ADA9-182D8CA5BAE5}" type="presOf" srcId="{D290DA1B-9147-4BA1-BC03-0EF34EE8B0C1}" destId="{A9E4FE49-A0AE-4669-BC7E-851C99642952}" srcOrd="1" destOrd="0" presId="urn:microsoft.com/office/officeart/2005/8/layout/process4"/>
    <dgm:cxn modelId="{1157A0BC-2741-4EA6-A98B-B5122B6F6939}" srcId="{DC5B7DDD-8FC5-4F35-B6D5-C51A76F286C7}" destId="{A3447F4C-FA08-417F-9823-039AC679BE90}" srcOrd="0" destOrd="0" parTransId="{2E3700B1-2A3E-40C1-BE5F-12E86E4827CA}" sibTransId="{400AF345-BF03-44D9-8121-14E23DAB7338}"/>
    <dgm:cxn modelId="{5FEA3834-2E46-44D7-8314-214168129C4D}" type="presOf" srcId="{A854463A-4926-44C0-9488-524521CA856D}" destId="{BE3190B6-2BC7-4E55-A1BE-3340D9462DE3}" srcOrd="0" destOrd="2" presId="urn:microsoft.com/office/officeart/2005/8/layout/process4"/>
    <dgm:cxn modelId="{61752D33-4265-464F-933C-9C77D891B329}" type="presOf" srcId="{A3447F4C-FA08-417F-9823-039AC679BE90}" destId="{E784A7B6-0767-43B2-925D-A8A6FB2D4C2C}" srcOrd="0" destOrd="1" presId="urn:microsoft.com/office/officeart/2005/8/layout/process4"/>
    <dgm:cxn modelId="{6BFD1DFA-8EC9-4854-A795-B8C513364852}" type="presOf" srcId="{EFA9A30A-E8D5-42EA-8686-5C12F15C8E1E}" destId="{A97C4875-F64E-4DCB-BF06-09DE05E63EE8}" srcOrd="0" destOrd="4" presId="urn:microsoft.com/office/officeart/2005/8/layout/process4"/>
    <dgm:cxn modelId="{C2BDECC8-CD36-4D3E-9895-81AAF954F373}" type="presOf" srcId="{5D4B77DF-B31F-40BD-9C0F-DDED03335B43}" destId="{586BB6C4-5948-4782-9330-E440840E4F31}" srcOrd="0" destOrd="0" presId="urn:microsoft.com/office/officeart/2005/8/layout/process4"/>
    <dgm:cxn modelId="{85564552-05C5-449E-9CA0-292C02CFED83}" type="presOf" srcId="{4D2B7F82-D136-4115-80C7-812D3D85A83E}" destId="{BE3190B6-2BC7-4E55-A1BE-3340D9462DE3}" srcOrd="0" destOrd="5" presId="urn:microsoft.com/office/officeart/2005/8/layout/process4"/>
    <dgm:cxn modelId="{E50E7915-EE1F-4DCD-B8E9-83DD0101ECD8}" srcId="{958B0600-0E99-4F7D-997A-43B4B2161D06}" destId="{A10218B0-C7EC-4DF5-9BCF-1D4480A55104}" srcOrd="4" destOrd="0" parTransId="{DD3160AF-4F63-4BC2-B40F-8FBC520138D2}" sibTransId="{B5086B22-37A1-4168-A198-A2C74CBD479A}"/>
    <dgm:cxn modelId="{4B74D6B1-3A1D-4D47-98E4-B16FACDAAD57}" srcId="{958B0600-0E99-4F7D-997A-43B4B2161D06}" destId="{61D45456-392D-4004-A08E-DFCC67083BFB}" srcOrd="0" destOrd="0" parTransId="{F4F8718F-5F60-4EC4-98D1-F00026C80505}" sibTransId="{5E272434-E699-4B24-8EF7-19EE9104939E}"/>
    <dgm:cxn modelId="{4057A563-0466-4BE0-9475-FD549E618080}" srcId="{DC5B7DDD-8FC5-4F35-B6D5-C51A76F286C7}" destId="{FB59EAB1-A999-4BA3-9DFB-D6CDC2DA6C7F}" srcOrd="4" destOrd="0" parTransId="{5E3646D9-A009-4F9B-AEF6-46B06EFF00D2}" sibTransId="{8165CAB2-1EDF-41C0-BD48-74F9614B7B91}"/>
    <dgm:cxn modelId="{B487134B-7DCB-432A-AF5E-06F4B8D5F1B5}" type="presOf" srcId="{61D45456-392D-4004-A08E-DFCC67083BFB}" destId="{A97C4875-F64E-4DCB-BF06-09DE05E63EE8}" srcOrd="0" destOrd="1" presId="urn:microsoft.com/office/officeart/2005/8/layout/process4"/>
    <dgm:cxn modelId="{AEE7C85C-A03A-40C0-A4CB-0075B09D2EDE}" type="presOf" srcId="{BBC24017-0D60-4ACF-BBEF-735809B7E4B5}" destId="{BE3190B6-2BC7-4E55-A1BE-3340D9462DE3}" srcOrd="0" destOrd="0" presId="urn:microsoft.com/office/officeart/2005/8/layout/process4"/>
    <dgm:cxn modelId="{DBF361F5-AD97-4DE8-A802-F5B9870D9604}" type="presOf" srcId="{5823316D-D5D8-4218-9E54-3491A73DA9A1}" destId="{A97C4875-F64E-4DCB-BF06-09DE05E63EE8}" srcOrd="0" destOrd="3" presId="urn:microsoft.com/office/officeart/2005/8/layout/process4"/>
    <dgm:cxn modelId="{72DA4AE7-F12A-46B9-83C2-E5FBA077A13A}" srcId="{D290DA1B-9147-4BA1-BC03-0EF34EE8B0C1}" destId="{DC5B7DDD-8FC5-4F35-B6D5-C51A76F286C7}" srcOrd="0" destOrd="0" parTransId="{52EEA2A1-0723-47FE-A283-E5D80E39B9D2}" sibTransId="{39730B1D-FA16-4695-AE4B-C5FD4400869F}"/>
    <dgm:cxn modelId="{EDCEB878-250A-4C0B-BFDF-C4FB71B9F4CD}" type="presOf" srcId="{DC5B7DDD-8FC5-4F35-B6D5-C51A76F286C7}" destId="{E784A7B6-0767-43B2-925D-A8A6FB2D4C2C}" srcOrd="0" destOrd="0" presId="urn:microsoft.com/office/officeart/2005/8/layout/process4"/>
    <dgm:cxn modelId="{265EB803-02F3-41F6-B4B8-401C51EB0EB2}" srcId="{DC5B7DDD-8FC5-4F35-B6D5-C51A76F286C7}" destId="{A8004E49-E976-4087-9A15-91D811879AB4}" srcOrd="2" destOrd="0" parTransId="{8C0AD1AD-3B79-4A08-9051-87721E27FF22}" sibTransId="{6D2ABA3E-D565-43FF-BADA-4CE7E45AD168}"/>
    <dgm:cxn modelId="{39D16BEB-AB92-454B-8DF2-9AD990FB9AD6}" type="presOf" srcId="{82896A81-8210-45F9-9F13-8582FDA64861}" destId="{BE3190B6-2BC7-4E55-A1BE-3340D9462DE3}" srcOrd="0" destOrd="1" presId="urn:microsoft.com/office/officeart/2005/8/layout/process4"/>
    <dgm:cxn modelId="{9B272920-DF6B-4A07-8F56-204906526403}" srcId="{BBC24017-0D60-4ACF-BBEF-735809B7E4B5}" destId="{B3441E22-2428-47D2-8902-08CEE8C0FB3D}" srcOrd="3" destOrd="0" parTransId="{2A0CBBAF-529E-413E-8D4E-9955ECBB3582}" sibTransId="{8524C725-627E-41A1-869E-58F3F1C5AD3C}"/>
    <dgm:cxn modelId="{D80C5A96-792B-4BAC-A38A-D8B96F5DEFBC}" srcId="{958B0600-0E99-4F7D-997A-43B4B2161D06}" destId="{EFA9A30A-E8D5-42EA-8686-5C12F15C8E1E}" srcOrd="3" destOrd="0" parTransId="{CF5BA436-B554-4EA2-8715-BD432B5933F2}" sibTransId="{7AB46DB5-C6D0-4E6E-A606-ABC48F5AB1B3}"/>
    <dgm:cxn modelId="{E9C50F85-5770-4C02-83CA-67323D93769E}" srcId="{BBC24017-0D60-4ACF-BBEF-735809B7E4B5}" destId="{82896A81-8210-45F9-9F13-8582FDA64861}" srcOrd="0" destOrd="0" parTransId="{55D9BAF1-13BF-4B80-A1D5-480195B2BDDC}" sibTransId="{CDD0D67B-90E9-4CBD-B00C-B9F5254A6DA7}"/>
    <dgm:cxn modelId="{E4E19B46-8B73-48FF-A61A-76FA7EF5AF19}" type="presOf" srcId="{D290DA1B-9147-4BA1-BC03-0EF34EE8B0C1}" destId="{7AA57E4F-798C-4E9F-A8B2-92B50E642D81}" srcOrd="0" destOrd="0" presId="urn:microsoft.com/office/officeart/2005/8/layout/process4"/>
    <dgm:cxn modelId="{D6988849-AB25-46D8-89E2-812C386D5C50}" srcId="{DC5B7DDD-8FC5-4F35-B6D5-C51A76F286C7}" destId="{B171F25D-787A-4E97-A78B-08F71C97F069}" srcOrd="1" destOrd="0" parTransId="{499010D4-D817-443F-82E7-DC8C6CDDB136}" sibTransId="{042CE260-54D5-4B83-AD64-4B74F0BFEEE8}"/>
    <dgm:cxn modelId="{6020FCE6-A418-4FB1-B279-E17BEC60EC91}" srcId="{BBC24017-0D60-4ACF-BBEF-735809B7E4B5}" destId="{A854463A-4926-44C0-9488-524521CA856D}" srcOrd="1" destOrd="0" parTransId="{C4EB4816-9938-48A2-8DDE-C3A28327EEFD}" sibTransId="{DF409107-A8E8-4603-8B95-F84B2DC7FCAE}"/>
    <dgm:cxn modelId="{66DB6CBD-FA3D-47F0-851C-C7A7B4F9E39A}" srcId="{5D4B77DF-B31F-40BD-9C0F-DDED03335B43}" destId="{BBC24017-0D60-4ACF-BBEF-735809B7E4B5}" srcOrd="1" destOrd="0" parTransId="{8472AA43-4D42-4220-A9A4-193E5D64F272}" sibTransId="{FED0FFC8-3D05-4F0A-82EB-5B39410D2475}"/>
    <dgm:cxn modelId="{5AF69026-5F96-42C8-B1E2-A696B727E212}" type="presOf" srcId="{5D4B77DF-B31F-40BD-9C0F-DDED03335B43}" destId="{24513EA9-6BA5-4D8D-83D0-E9323225F0E6}" srcOrd="1" destOrd="0" presId="urn:microsoft.com/office/officeart/2005/8/layout/process4"/>
    <dgm:cxn modelId="{B44D7333-9B78-407E-811D-B07CD8EEBE1D}" type="presOf" srcId="{EB1936A6-B18E-42B8-B99E-B940C2779841}" destId="{A97C4875-F64E-4DCB-BF06-09DE05E63EE8}" srcOrd="0" destOrd="2" presId="urn:microsoft.com/office/officeart/2005/8/layout/process4"/>
    <dgm:cxn modelId="{96BE7C01-BD20-40BE-84A6-FCF7F17955C4}" type="presOf" srcId="{F8463A22-F57B-48CC-A9E8-F223C976E64F}" destId="{BE3190B6-2BC7-4E55-A1BE-3340D9462DE3}" srcOrd="0" destOrd="3" presId="urn:microsoft.com/office/officeart/2005/8/layout/process4"/>
    <dgm:cxn modelId="{3E5153A8-ED81-4596-8ADC-86BB6FD35DE4}" srcId="{CF538694-8E46-4ED9-9798-A7B72FFEC68B}" destId="{5D4B77DF-B31F-40BD-9C0F-DDED03335B43}" srcOrd="0" destOrd="0" parTransId="{036C21A2-EEE5-4E0B-9BD1-84DAA16F45AC}" sibTransId="{1B65CFC9-796C-403A-9DCA-3943EEACC716}"/>
    <dgm:cxn modelId="{6765EFBA-7F3E-4C0B-8A04-C143ABC0E6F9}" srcId="{BBC24017-0D60-4ACF-BBEF-735809B7E4B5}" destId="{F8463A22-F57B-48CC-A9E8-F223C976E64F}" srcOrd="2" destOrd="0" parTransId="{08E8EFBD-857D-4DF6-9A27-18B243A5BB54}" sibTransId="{E65CA684-335D-472A-A868-0E3798C2DCDE}"/>
    <dgm:cxn modelId="{5E697CF8-95A9-41A2-88B2-FA8741AF7927}" srcId="{958B0600-0E99-4F7D-997A-43B4B2161D06}" destId="{EB1936A6-B18E-42B8-B99E-B940C2779841}" srcOrd="1" destOrd="0" parTransId="{C21FA5A4-632F-4051-BCB0-7E819ECC2FF5}" sibTransId="{16E745A5-00E6-4988-A9AB-A19E226D82E8}"/>
    <dgm:cxn modelId="{65954A0E-2FA6-4210-B898-D0BDB82DE122}" type="presOf" srcId="{958B0600-0E99-4F7D-997A-43B4B2161D06}" destId="{A97C4875-F64E-4DCB-BF06-09DE05E63EE8}" srcOrd="0" destOrd="0" presId="urn:microsoft.com/office/officeart/2005/8/layout/process4"/>
    <dgm:cxn modelId="{F7417D71-8FB9-4546-9CAF-2105A53FCA8E}" type="presOf" srcId="{838818CD-52EA-42F7-AD2D-678E1E5F7ADB}" destId="{A97C4875-F64E-4DCB-BF06-09DE05E63EE8}" srcOrd="0" destOrd="6" presId="urn:microsoft.com/office/officeart/2005/8/layout/process4"/>
    <dgm:cxn modelId="{A6CA7BE4-00C6-4585-BB5B-D4700235491A}" type="presOf" srcId="{B171F25D-787A-4E97-A78B-08F71C97F069}" destId="{E784A7B6-0767-43B2-925D-A8A6FB2D4C2C}" srcOrd="0" destOrd="2" presId="urn:microsoft.com/office/officeart/2005/8/layout/process4"/>
    <dgm:cxn modelId="{69C3C9DE-B07B-4F62-9282-3483D2BE0987}" srcId="{DC5B7DDD-8FC5-4F35-B6D5-C51A76F286C7}" destId="{3812EA31-E952-414C-91CA-606FF1460922}" srcOrd="3" destOrd="0" parTransId="{C7B88658-CCDC-4E85-A79E-07848B2F0EE7}" sibTransId="{8ED802AE-4272-49B4-9862-8543F48FE847}"/>
    <dgm:cxn modelId="{DA09D871-2099-4ED1-82CC-46BC5CED9D3B}" type="presOf" srcId="{FB59EAB1-A999-4BA3-9DFB-D6CDC2DA6C7F}" destId="{E784A7B6-0767-43B2-925D-A8A6FB2D4C2C}" srcOrd="0" destOrd="5" presId="urn:microsoft.com/office/officeart/2005/8/layout/process4"/>
    <dgm:cxn modelId="{980C7FA3-00F9-4970-AE1D-53BB554BD4EA}" type="presOf" srcId="{3812EA31-E952-414C-91CA-606FF1460922}" destId="{E784A7B6-0767-43B2-925D-A8A6FB2D4C2C}" srcOrd="0" destOrd="4" presId="urn:microsoft.com/office/officeart/2005/8/layout/process4"/>
    <dgm:cxn modelId="{F69EB957-BC12-4262-8CCD-348552FD0BAD}" srcId="{958B0600-0E99-4F7D-997A-43B4B2161D06}" destId="{5823316D-D5D8-4218-9E54-3491A73DA9A1}" srcOrd="2" destOrd="0" parTransId="{8BB02E72-B3B8-45B4-BF28-1A26AB68376B}" sibTransId="{4E8ACA93-2F1F-40C9-A146-D6D2316D9FB5}"/>
    <dgm:cxn modelId="{7387A8B2-583F-4DAE-87A1-0E10CAF948C8}" srcId="{5D4B77DF-B31F-40BD-9C0F-DDED03335B43}" destId="{958B0600-0E99-4F7D-997A-43B4B2161D06}" srcOrd="0" destOrd="0" parTransId="{295BDC20-69E1-492E-B622-9B6B9B056AEC}" sibTransId="{9881F77D-F72D-4442-8054-F14EFDADA312}"/>
    <dgm:cxn modelId="{B417C647-9781-4A7B-B030-703A9EF3FAD8}" srcId="{CF538694-8E46-4ED9-9798-A7B72FFEC68B}" destId="{D290DA1B-9147-4BA1-BC03-0EF34EE8B0C1}" srcOrd="1" destOrd="0" parTransId="{390D4983-B715-4FB0-985F-58FE13D89A7A}" sibTransId="{694CD1D0-D52F-4754-845F-D3FF2821CBAF}"/>
    <dgm:cxn modelId="{AA8C8954-8285-4823-BAD5-C2E6C5FF1778}" srcId="{958B0600-0E99-4F7D-997A-43B4B2161D06}" destId="{838818CD-52EA-42F7-AD2D-678E1E5F7ADB}" srcOrd="5" destOrd="0" parTransId="{7D372575-10FC-493A-A99A-53D4A9A1FFEB}" sibTransId="{17B802EA-41D1-460B-94E0-D00C33E6B923}"/>
    <dgm:cxn modelId="{5D877B38-9E7D-4BF0-8FC6-6DDC3E8B97E8}" type="presOf" srcId="{B3441E22-2428-47D2-8902-08CEE8C0FB3D}" destId="{BE3190B6-2BC7-4E55-A1BE-3340D9462DE3}" srcOrd="0" destOrd="4" presId="urn:microsoft.com/office/officeart/2005/8/layout/process4"/>
    <dgm:cxn modelId="{2070EAA1-3151-4688-9835-E495DDD0E805}" type="presParOf" srcId="{17A022E7-1221-414B-88A2-75CF72F335D2}" destId="{A6DE0155-56D3-4893-82E5-517AB87E9F73}" srcOrd="0" destOrd="0" presId="urn:microsoft.com/office/officeart/2005/8/layout/process4"/>
    <dgm:cxn modelId="{15E02CFD-F8F2-4818-A6CE-540DF84D4AE3}" type="presParOf" srcId="{A6DE0155-56D3-4893-82E5-517AB87E9F73}" destId="{7AA57E4F-798C-4E9F-A8B2-92B50E642D81}" srcOrd="0" destOrd="0" presId="urn:microsoft.com/office/officeart/2005/8/layout/process4"/>
    <dgm:cxn modelId="{9E0EB259-E18F-4DBE-BDA4-03427564ED20}" type="presParOf" srcId="{A6DE0155-56D3-4893-82E5-517AB87E9F73}" destId="{A9E4FE49-A0AE-4669-BC7E-851C99642952}" srcOrd="1" destOrd="0" presId="urn:microsoft.com/office/officeart/2005/8/layout/process4"/>
    <dgm:cxn modelId="{D14358A8-C230-4605-BF49-48B529453BCB}" type="presParOf" srcId="{A6DE0155-56D3-4893-82E5-517AB87E9F73}" destId="{7C35881D-CDA9-44B4-B09F-29052F623BF6}" srcOrd="2" destOrd="0" presId="urn:microsoft.com/office/officeart/2005/8/layout/process4"/>
    <dgm:cxn modelId="{FF4F2019-F894-4958-8F81-B1F8333022DD}" type="presParOf" srcId="{7C35881D-CDA9-44B4-B09F-29052F623BF6}" destId="{E784A7B6-0767-43B2-925D-A8A6FB2D4C2C}" srcOrd="0" destOrd="0" presId="urn:microsoft.com/office/officeart/2005/8/layout/process4"/>
    <dgm:cxn modelId="{198C100A-7CD0-4E0C-A3BB-A3D7D685D7AF}" type="presParOf" srcId="{17A022E7-1221-414B-88A2-75CF72F335D2}" destId="{207A3306-E9FE-431B-B120-2DC786E30E74}" srcOrd="1" destOrd="0" presId="urn:microsoft.com/office/officeart/2005/8/layout/process4"/>
    <dgm:cxn modelId="{29EB1A67-730D-4BEE-902A-0095F112A85E}" type="presParOf" srcId="{17A022E7-1221-414B-88A2-75CF72F335D2}" destId="{1FFAC692-038F-4037-8D68-E8A0B70A7E02}" srcOrd="2" destOrd="0" presId="urn:microsoft.com/office/officeart/2005/8/layout/process4"/>
    <dgm:cxn modelId="{90A34944-A378-4FA3-BC77-056D4C0C08F0}" type="presParOf" srcId="{1FFAC692-038F-4037-8D68-E8A0B70A7E02}" destId="{586BB6C4-5948-4782-9330-E440840E4F31}" srcOrd="0" destOrd="0" presId="urn:microsoft.com/office/officeart/2005/8/layout/process4"/>
    <dgm:cxn modelId="{DDD41A16-5F0E-4422-AB7C-238E05A0BA35}" type="presParOf" srcId="{1FFAC692-038F-4037-8D68-E8A0B70A7E02}" destId="{24513EA9-6BA5-4D8D-83D0-E9323225F0E6}" srcOrd="1" destOrd="0" presId="urn:microsoft.com/office/officeart/2005/8/layout/process4"/>
    <dgm:cxn modelId="{8BD34AC8-4B96-4C30-A841-F52DDB008C75}" type="presParOf" srcId="{1FFAC692-038F-4037-8D68-E8A0B70A7E02}" destId="{D27990BA-B250-4665-8027-74E4E0C66706}" srcOrd="2" destOrd="0" presId="urn:microsoft.com/office/officeart/2005/8/layout/process4"/>
    <dgm:cxn modelId="{41246D5D-156E-4EFF-85B2-7586267F578F}" type="presParOf" srcId="{D27990BA-B250-4665-8027-74E4E0C66706}" destId="{A97C4875-F64E-4DCB-BF06-09DE05E63EE8}" srcOrd="0" destOrd="0" presId="urn:microsoft.com/office/officeart/2005/8/layout/process4"/>
    <dgm:cxn modelId="{35D93679-390C-491C-823F-4680088A15E8}" type="presParOf" srcId="{D27990BA-B250-4665-8027-74E4E0C66706}" destId="{BE3190B6-2BC7-4E55-A1BE-3340D9462DE3}"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B6147F1-08F4-4E79-9D9E-3C4D6ECA060B}" type="doc">
      <dgm:prSet loTypeId="urn:microsoft.com/office/officeart/2008/layout/HorizontalMultiLevelHierarchy" loCatId="hierarchy" qsTypeId="urn:microsoft.com/office/officeart/2005/8/quickstyle/simple1" qsCatId="simple" csTypeId="urn:microsoft.com/office/officeart/2005/8/colors/colorful2" csCatId="colorful" phldr="1"/>
      <dgm:spPr/>
      <dgm:t>
        <a:bodyPr/>
        <a:lstStyle/>
        <a:p>
          <a:endParaRPr lang="en-US"/>
        </a:p>
      </dgm:t>
    </dgm:pt>
    <dgm:pt modelId="{43724754-C1F9-4F3F-8FC8-B8FBF5052744}">
      <dgm:prSet phldrT="[Tex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dirty="0" smtClean="0"/>
            <a:t>Budget Narrative</a:t>
          </a:r>
          <a:endParaRPr lang="en-US" dirty="0"/>
        </a:p>
      </dgm:t>
    </dgm:pt>
    <dgm:pt modelId="{2CD36067-EA6F-4327-8214-F21DF5052F7C}" type="parTrans" cxnId="{1390D8AC-31AB-4949-9FC8-49602803CE68}">
      <dgm:prSet/>
      <dgm:spPr/>
      <dgm:t>
        <a:bodyPr/>
        <a:lstStyle/>
        <a:p>
          <a:endParaRPr lang="en-US"/>
        </a:p>
      </dgm:t>
    </dgm:pt>
    <dgm:pt modelId="{85B101FE-FDE2-48D7-9D39-F400E1EDD87B}" type="sibTrans" cxnId="{1390D8AC-31AB-4949-9FC8-49602803CE68}">
      <dgm:prSet/>
      <dgm:spPr/>
      <dgm:t>
        <a:bodyPr/>
        <a:lstStyle/>
        <a:p>
          <a:endParaRPr lang="en-US"/>
        </a:p>
      </dgm:t>
    </dgm:pt>
    <dgm:pt modelId="{DAFAC7B7-A2E2-4981-9B37-6C95C97966BA}">
      <dgm:prSet phldrT="[Tex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dirty="0" smtClean="0"/>
            <a:t>Benefits Detail Worksheet</a:t>
          </a:r>
          <a:endParaRPr lang="en-US" dirty="0"/>
        </a:p>
      </dgm:t>
    </dgm:pt>
    <dgm:pt modelId="{76D8EBFA-D740-4D56-9797-43C5842EF718}" type="parTrans" cxnId="{E29FB3D8-86B4-4F70-9FBF-3D97797136A1}">
      <dgm:prSet/>
      <dgm:spPr/>
      <dgm:t>
        <a:bodyPr/>
        <a:lstStyle/>
        <a:p>
          <a:endParaRPr lang="en-US"/>
        </a:p>
      </dgm:t>
    </dgm:pt>
    <dgm:pt modelId="{7A04F3D1-1DDB-4846-9739-A40620AE1C8B}" type="sibTrans" cxnId="{E29FB3D8-86B4-4F70-9FBF-3D97797136A1}">
      <dgm:prSet/>
      <dgm:spPr/>
      <dgm:t>
        <a:bodyPr/>
        <a:lstStyle/>
        <a:p>
          <a:endParaRPr lang="en-US"/>
        </a:p>
      </dgm:t>
    </dgm:pt>
    <dgm:pt modelId="{FF47E59A-59EF-4CF0-BCA0-2440BC07AB4F}">
      <dgm:prSet phldrT="[Text]"/>
      <dgm:spPr>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r>
            <a:rPr lang="en-US" dirty="0" smtClean="0"/>
            <a:t>PD Budget Worksheet</a:t>
          </a:r>
          <a:endParaRPr lang="en-US" dirty="0"/>
        </a:p>
      </dgm:t>
    </dgm:pt>
    <dgm:pt modelId="{D9CED10F-E875-4DD0-9F21-749A2C0870E7}" type="parTrans" cxnId="{538DE086-54DA-476C-A278-5484360AD22A}">
      <dgm:prSet/>
      <dgm:spPr/>
      <dgm:t>
        <a:bodyPr/>
        <a:lstStyle/>
        <a:p>
          <a:endParaRPr lang="en-US"/>
        </a:p>
      </dgm:t>
    </dgm:pt>
    <dgm:pt modelId="{2C7C5185-01B7-4AFE-9C8B-D4CB00F1D960}" type="sibTrans" cxnId="{538DE086-54DA-476C-A278-5484360AD22A}">
      <dgm:prSet/>
      <dgm:spPr/>
      <dgm:t>
        <a:bodyPr/>
        <a:lstStyle/>
        <a:p>
          <a:endParaRPr lang="en-US"/>
        </a:p>
      </dgm:t>
    </dgm:pt>
    <dgm:pt modelId="{5B6CEC90-E968-46C8-A104-75E4DD94FA97}" type="pres">
      <dgm:prSet presAssocID="{2B6147F1-08F4-4E79-9D9E-3C4D6ECA060B}" presName="Name0" presStyleCnt="0">
        <dgm:presLayoutVars>
          <dgm:chPref val="1"/>
          <dgm:dir/>
          <dgm:animOne val="branch"/>
          <dgm:animLvl val="lvl"/>
          <dgm:resizeHandles val="exact"/>
        </dgm:presLayoutVars>
      </dgm:prSet>
      <dgm:spPr/>
      <dgm:t>
        <a:bodyPr/>
        <a:lstStyle/>
        <a:p>
          <a:endParaRPr lang="en-US"/>
        </a:p>
      </dgm:t>
    </dgm:pt>
    <dgm:pt modelId="{6E269A81-0B54-41E9-A7D4-5EDF0844222B}" type="pres">
      <dgm:prSet presAssocID="{43724754-C1F9-4F3F-8FC8-B8FBF5052744}" presName="root1" presStyleCnt="0"/>
      <dgm:spPr/>
    </dgm:pt>
    <dgm:pt modelId="{53FACD80-EE9D-409E-9EA7-34EE42B06200}" type="pres">
      <dgm:prSet presAssocID="{43724754-C1F9-4F3F-8FC8-B8FBF5052744}" presName="LevelOneTextNode" presStyleLbl="node0" presStyleIdx="0" presStyleCnt="1">
        <dgm:presLayoutVars>
          <dgm:chPref val="3"/>
        </dgm:presLayoutVars>
      </dgm:prSet>
      <dgm:spPr/>
      <dgm:t>
        <a:bodyPr/>
        <a:lstStyle/>
        <a:p>
          <a:endParaRPr lang="en-US"/>
        </a:p>
      </dgm:t>
    </dgm:pt>
    <dgm:pt modelId="{5F1A2D05-ADE2-4668-8A60-3050AA2F80CA}" type="pres">
      <dgm:prSet presAssocID="{43724754-C1F9-4F3F-8FC8-B8FBF5052744}" presName="level2hierChild" presStyleCnt="0"/>
      <dgm:spPr/>
    </dgm:pt>
    <dgm:pt modelId="{99E7B6CB-1E3C-4E1D-B947-C323035AD628}" type="pres">
      <dgm:prSet presAssocID="{76D8EBFA-D740-4D56-9797-43C5842EF718}" presName="conn2-1" presStyleLbl="parChTrans1D2" presStyleIdx="0" presStyleCnt="2"/>
      <dgm:spPr/>
      <dgm:t>
        <a:bodyPr/>
        <a:lstStyle/>
        <a:p>
          <a:endParaRPr lang="en-US"/>
        </a:p>
      </dgm:t>
    </dgm:pt>
    <dgm:pt modelId="{C78F9123-C676-41FB-B21C-185678B021A5}" type="pres">
      <dgm:prSet presAssocID="{76D8EBFA-D740-4D56-9797-43C5842EF718}" presName="connTx" presStyleLbl="parChTrans1D2" presStyleIdx="0" presStyleCnt="2"/>
      <dgm:spPr/>
      <dgm:t>
        <a:bodyPr/>
        <a:lstStyle/>
        <a:p>
          <a:endParaRPr lang="en-US"/>
        </a:p>
      </dgm:t>
    </dgm:pt>
    <dgm:pt modelId="{69BFD98F-A7DF-47B1-B273-2E3AEFBA20FA}" type="pres">
      <dgm:prSet presAssocID="{DAFAC7B7-A2E2-4981-9B37-6C95C97966BA}" presName="root2" presStyleCnt="0"/>
      <dgm:spPr/>
    </dgm:pt>
    <dgm:pt modelId="{34F35D30-8D01-4CBD-B968-2DDC7E6A1EDE}" type="pres">
      <dgm:prSet presAssocID="{DAFAC7B7-A2E2-4981-9B37-6C95C97966BA}" presName="LevelTwoTextNode" presStyleLbl="node2" presStyleIdx="0" presStyleCnt="2">
        <dgm:presLayoutVars>
          <dgm:chPref val="3"/>
        </dgm:presLayoutVars>
      </dgm:prSet>
      <dgm:spPr/>
      <dgm:t>
        <a:bodyPr/>
        <a:lstStyle/>
        <a:p>
          <a:endParaRPr lang="en-US"/>
        </a:p>
      </dgm:t>
    </dgm:pt>
    <dgm:pt modelId="{6305EB54-DEE9-40A1-93D0-DAF351502011}" type="pres">
      <dgm:prSet presAssocID="{DAFAC7B7-A2E2-4981-9B37-6C95C97966BA}" presName="level3hierChild" presStyleCnt="0"/>
      <dgm:spPr/>
    </dgm:pt>
    <dgm:pt modelId="{9B1D872E-70AA-4AC4-B165-F025A4B633B9}" type="pres">
      <dgm:prSet presAssocID="{D9CED10F-E875-4DD0-9F21-749A2C0870E7}" presName="conn2-1" presStyleLbl="parChTrans1D2" presStyleIdx="1" presStyleCnt="2"/>
      <dgm:spPr/>
      <dgm:t>
        <a:bodyPr/>
        <a:lstStyle/>
        <a:p>
          <a:endParaRPr lang="en-US"/>
        </a:p>
      </dgm:t>
    </dgm:pt>
    <dgm:pt modelId="{984BC43B-76A6-4FBB-ABB4-6EE02EDF2968}" type="pres">
      <dgm:prSet presAssocID="{D9CED10F-E875-4DD0-9F21-749A2C0870E7}" presName="connTx" presStyleLbl="parChTrans1D2" presStyleIdx="1" presStyleCnt="2"/>
      <dgm:spPr/>
      <dgm:t>
        <a:bodyPr/>
        <a:lstStyle/>
        <a:p>
          <a:endParaRPr lang="en-US"/>
        </a:p>
      </dgm:t>
    </dgm:pt>
    <dgm:pt modelId="{364EBE1C-082D-47F8-8CF1-2034E13987D2}" type="pres">
      <dgm:prSet presAssocID="{FF47E59A-59EF-4CF0-BCA0-2440BC07AB4F}" presName="root2" presStyleCnt="0"/>
      <dgm:spPr/>
    </dgm:pt>
    <dgm:pt modelId="{75C79A4C-B45E-45DC-B73F-537A36B3C394}" type="pres">
      <dgm:prSet presAssocID="{FF47E59A-59EF-4CF0-BCA0-2440BC07AB4F}" presName="LevelTwoTextNode" presStyleLbl="node2" presStyleIdx="1" presStyleCnt="2">
        <dgm:presLayoutVars>
          <dgm:chPref val="3"/>
        </dgm:presLayoutVars>
      </dgm:prSet>
      <dgm:spPr/>
      <dgm:t>
        <a:bodyPr/>
        <a:lstStyle/>
        <a:p>
          <a:endParaRPr lang="en-US"/>
        </a:p>
      </dgm:t>
    </dgm:pt>
    <dgm:pt modelId="{4DD5ED0A-E1FD-49C3-96CC-19C9DD5DEEBE}" type="pres">
      <dgm:prSet presAssocID="{FF47E59A-59EF-4CF0-BCA0-2440BC07AB4F}" presName="level3hierChild" presStyleCnt="0"/>
      <dgm:spPr/>
    </dgm:pt>
  </dgm:ptLst>
  <dgm:cxnLst>
    <dgm:cxn modelId="{547D876A-F909-4946-BAA2-F6C307ABE1A8}" type="presOf" srcId="{2B6147F1-08F4-4E79-9D9E-3C4D6ECA060B}" destId="{5B6CEC90-E968-46C8-A104-75E4DD94FA97}" srcOrd="0" destOrd="0" presId="urn:microsoft.com/office/officeart/2008/layout/HorizontalMultiLevelHierarchy"/>
    <dgm:cxn modelId="{4454FCA8-149E-4325-B610-8C94D7B9F1E6}" type="presOf" srcId="{76D8EBFA-D740-4D56-9797-43C5842EF718}" destId="{99E7B6CB-1E3C-4E1D-B947-C323035AD628}" srcOrd="0" destOrd="0" presId="urn:microsoft.com/office/officeart/2008/layout/HorizontalMultiLevelHierarchy"/>
    <dgm:cxn modelId="{653DF44E-C314-44DB-8310-47E6E653188D}" type="presOf" srcId="{DAFAC7B7-A2E2-4981-9B37-6C95C97966BA}" destId="{34F35D30-8D01-4CBD-B968-2DDC7E6A1EDE}" srcOrd="0" destOrd="0" presId="urn:microsoft.com/office/officeart/2008/layout/HorizontalMultiLevelHierarchy"/>
    <dgm:cxn modelId="{538DE086-54DA-476C-A278-5484360AD22A}" srcId="{43724754-C1F9-4F3F-8FC8-B8FBF5052744}" destId="{FF47E59A-59EF-4CF0-BCA0-2440BC07AB4F}" srcOrd="1" destOrd="0" parTransId="{D9CED10F-E875-4DD0-9F21-749A2C0870E7}" sibTransId="{2C7C5185-01B7-4AFE-9C8B-D4CB00F1D960}"/>
    <dgm:cxn modelId="{E29FB3D8-86B4-4F70-9FBF-3D97797136A1}" srcId="{43724754-C1F9-4F3F-8FC8-B8FBF5052744}" destId="{DAFAC7B7-A2E2-4981-9B37-6C95C97966BA}" srcOrd="0" destOrd="0" parTransId="{76D8EBFA-D740-4D56-9797-43C5842EF718}" sibTransId="{7A04F3D1-1DDB-4846-9739-A40620AE1C8B}"/>
    <dgm:cxn modelId="{8FFE22E0-6373-4A59-81B6-904F21AF67F2}" type="presOf" srcId="{76D8EBFA-D740-4D56-9797-43C5842EF718}" destId="{C78F9123-C676-41FB-B21C-185678B021A5}" srcOrd="1" destOrd="0" presId="urn:microsoft.com/office/officeart/2008/layout/HorizontalMultiLevelHierarchy"/>
    <dgm:cxn modelId="{B7283542-3BA3-4580-9715-DCB4AC86A2A3}" type="presOf" srcId="{FF47E59A-59EF-4CF0-BCA0-2440BC07AB4F}" destId="{75C79A4C-B45E-45DC-B73F-537A36B3C394}" srcOrd="0" destOrd="0" presId="urn:microsoft.com/office/officeart/2008/layout/HorizontalMultiLevelHierarchy"/>
    <dgm:cxn modelId="{1390D8AC-31AB-4949-9FC8-49602803CE68}" srcId="{2B6147F1-08F4-4E79-9D9E-3C4D6ECA060B}" destId="{43724754-C1F9-4F3F-8FC8-B8FBF5052744}" srcOrd="0" destOrd="0" parTransId="{2CD36067-EA6F-4327-8214-F21DF5052F7C}" sibTransId="{85B101FE-FDE2-48D7-9D39-F400E1EDD87B}"/>
    <dgm:cxn modelId="{94FE5A54-E0E1-49E1-A2EB-2A39C9A15574}" type="presOf" srcId="{43724754-C1F9-4F3F-8FC8-B8FBF5052744}" destId="{53FACD80-EE9D-409E-9EA7-34EE42B06200}" srcOrd="0" destOrd="0" presId="urn:microsoft.com/office/officeart/2008/layout/HorizontalMultiLevelHierarchy"/>
    <dgm:cxn modelId="{8CB59357-61EA-40D6-85C1-FB480C8F6FDF}" type="presOf" srcId="{D9CED10F-E875-4DD0-9F21-749A2C0870E7}" destId="{9B1D872E-70AA-4AC4-B165-F025A4B633B9}" srcOrd="0" destOrd="0" presId="urn:microsoft.com/office/officeart/2008/layout/HorizontalMultiLevelHierarchy"/>
    <dgm:cxn modelId="{7620E922-2A0F-4B80-8010-5C5787A7E5D1}" type="presOf" srcId="{D9CED10F-E875-4DD0-9F21-749A2C0870E7}" destId="{984BC43B-76A6-4FBB-ABB4-6EE02EDF2968}" srcOrd="1" destOrd="0" presId="urn:microsoft.com/office/officeart/2008/layout/HorizontalMultiLevelHierarchy"/>
    <dgm:cxn modelId="{CBC9AED1-66E2-4BAB-A5BE-9F1FACC735BC}" type="presParOf" srcId="{5B6CEC90-E968-46C8-A104-75E4DD94FA97}" destId="{6E269A81-0B54-41E9-A7D4-5EDF0844222B}" srcOrd="0" destOrd="0" presId="urn:microsoft.com/office/officeart/2008/layout/HorizontalMultiLevelHierarchy"/>
    <dgm:cxn modelId="{AE8AF1CE-D0BF-4923-B7E7-20FC16C1302C}" type="presParOf" srcId="{6E269A81-0B54-41E9-A7D4-5EDF0844222B}" destId="{53FACD80-EE9D-409E-9EA7-34EE42B06200}" srcOrd="0" destOrd="0" presId="urn:microsoft.com/office/officeart/2008/layout/HorizontalMultiLevelHierarchy"/>
    <dgm:cxn modelId="{B0492406-107D-42A8-ADA7-47DA05F11411}" type="presParOf" srcId="{6E269A81-0B54-41E9-A7D4-5EDF0844222B}" destId="{5F1A2D05-ADE2-4668-8A60-3050AA2F80CA}" srcOrd="1" destOrd="0" presId="urn:microsoft.com/office/officeart/2008/layout/HorizontalMultiLevelHierarchy"/>
    <dgm:cxn modelId="{D16534BC-7ACC-4D9A-A214-576DA24CC777}" type="presParOf" srcId="{5F1A2D05-ADE2-4668-8A60-3050AA2F80CA}" destId="{99E7B6CB-1E3C-4E1D-B947-C323035AD628}" srcOrd="0" destOrd="0" presId="urn:microsoft.com/office/officeart/2008/layout/HorizontalMultiLevelHierarchy"/>
    <dgm:cxn modelId="{4FDE7D22-CD4F-4C50-8E44-3D661A1CD379}" type="presParOf" srcId="{99E7B6CB-1E3C-4E1D-B947-C323035AD628}" destId="{C78F9123-C676-41FB-B21C-185678B021A5}" srcOrd="0" destOrd="0" presId="urn:microsoft.com/office/officeart/2008/layout/HorizontalMultiLevelHierarchy"/>
    <dgm:cxn modelId="{A8A07C53-8DED-422A-BEED-43F542F12C4A}" type="presParOf" srcId="{5F1A2D05-ADE2-4668-8A60-3050AA2F80CA}" destId="{69BFD98F-A7DF-47B1-B273-2E3AEFBA20FA}" srcOrd="1" destOrd="0" presId="urn:microsoft.com/office/officeart/2008/layout/HorizontalMultiLevelHierarchy"/>
    <dgm:cxn modelId="{13DCD605-B5F0-494C-9812-35318EC064AF}" type="presParOf" srcId="{69BFD98F-A7DF-47B1-B273-2E3AEFBA20FA}" destId="{34F35D30-8D01-4CBD-B968-2DDC7E6A1EDE}" srcOrd="0" destOrd="0" presId="urn:microsoft.com/office/officeart/2008/layout/HorizontalMultiLevelHierarchy"/>
    <dgm:cxn modelId="{980443B7-6CB9-493E-AE4C-4CC0B075E932}" type="presParOf" srcId="{69BFD98F-A7DF-47B1-B273-2E3AEFBA20FA}" destId="{6305EB54-DEE9-40A1-93D0-DAF351502011}" srcOrd="1" destOrd="0" presId="urn:microsoft.com/office/officeart/2008/layout/HorizontalMultiLevelHierarchy"/>
    <dgm:cxn modelId="{F1CBC295-2018-461E-8D7C-CEC69456B466}" type="presParOf" srcId="{5F1A2D05-ADE2-4668-8A60-3050AA2F80CA}" destId="{9B1D872E-70AA-4AC4-B165-F025A4B633B9}" srcOrd="2" destOrd="0" presId="urn:microsoft.com/office/officeart/2008/layout/HorizontalMultiLevelHierarchy"/>
    <dgm:cxn modelId="{B50F0E90-BDEB-4153-A748-4E30FB42E02B}" type="presParOf" srcId="{9B1D872E-70AA-4AC4-B165-F025A4B633B9}" destId="{984BC43B-76A6-4FBB-ABB4-6EE02EDF2968}" srcOrd="0" destOrd="0" presId="urn:microsoft.com/office/officeart/2008/layout/HorizontalMultiLevelHierarchy"/>
    <dgm:cxn modelId="{220F730A-CE13-4A28-9184-F46BBC0CCE19}" type="presParOf" srcId="{5F1A2D05-ADE2-4668-8A60-3050AA2F80CA}" destId="{364EBE1C-082D-47F8-8CF1-2034E13987D2}" srcOrd="3" destOrd="0" presId="urn:microsoft.com/office/officeart/2008/layout/HorizontalMultiLevelHierarchy"/>
    <dgm:cxn modelId="{18509658-8ACE-4B63-8641-25E06ABCE56F}" type="presParOf" srcId="{364EBE1C-082D-47F8-8CF1-2034E13987D2}" destId="{75C79A4C-B45E-45DC-B73F-537A36B3C394}" srcOrd="0" destOrd="0" presId="urn:microsoft.com/office/officeart/2008/layout/HorizontalMultiLevelHierarchy"/>
    <dgm:cxn modelId="{25A1B4E7-E3E8-4273-A269-A0B4F45737B0}" type="presParOf" srcId="{364EBE1C-082D-47F8-8CF1-2034E13987D2}" destId="{4DD5ED0A-E1FD-49C3-96CC-19C9DD5DEEBE}"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91CE6-A127-4EBE-B98F-4E426DC3495C}">
      <dsp:nvSpPr>
        <dsp:cNvPr id="0" name=""/>
        <dsp:cNvSpPr/>
      </dsp:nvSpPr>
      <dsp:spPr>
        <a:xfrm>
          <a:off x="1838553" y="1183594"/>
          <a:ext cx="1006143" cy="349239"/>
        </a:xfrm>
        <a:custGeom>
          <a:avLst/>
          <a:gdLst/>
          <a:ahLst/>
          <a:cxnLst/>
          <a:rect l="0" t="0" r="0" b="0"/>
          <a:pathLst>
            <a:path>
              <a:moveTo>
                <a:pt x="0" y="0"/>
              </a:moveTo>
              <a:lnTo>
                <a:pt x="0" y="174619"/>
              </a:lnTo>
              <a:lnTo>
                <a:pt x="1006143" y="174619"/>
              </a:lnTo>
              <a:lnTo>
                <a:pt x="1006143" y="349239"/>
              </a:lnTo>
            </a:path>
          </a:pathLst>
        </a:custGeom>
        <a:noFill/>
        <a:ln w="25400" cap="flat" cmpd="sng" algn="ctr">
          <a:solidFill>
            <a:schemeClr val="accent3">
              <a:shade val="60000"/>
              <a:hueOff val="0"/>
              <a:satOff val="0"/>
              <a:lumOff val="0"/>
              <a:alphaOff val="0"/>
            </a:schemeClr>
          </a:solidFill>
          <a:prstDash val="solid"/>
        </a:ln>
        <a:effectLst/>
        <a:scene3d>
          <a:camera prst="isometricOffAxis2Left"/>
          <a:lightRig rig="threePt" dir="t"/>
        </a:scene3d>
        <a:sp3d z="-110000"/>
      </dsp:spPr>
      <dsp:style>
        <a:lnRef idx="2">
          <a:scrgbClr r="0" g="0" b="0"/>
        </a:lnRef>
        <a:fillRef idx="0">
          <a:scrgbClr r="0" g="0" b="0"/>
        </a:fillRef>
        <a:effectRef idx="0">
          <a:scrgbClr r="0" g="0" b="0"/>
        </a:effectRef>
        <a:fontRef idx="minor"/>
      </dsp:style>
    </dsp:sp>
    <dsp:sp modelId="{8F3632CC-9A42-4A6E-A9D1-E523059A755E}">
      <dsp:nvSpPr>
        <dsp:cNvPr id="0" name=""/>
        <dsp:cNvSpPr/>
      </dsp:nvSpPr>
      <dsp:spPr>
        <a:xfrm>
          <a:off x="832410" y="1183594"/>
          <a:ext cx="1006143" cy="349239"/>
        </a:xfrm>
        <a:custGeom>
          <a:avLst/>
          <a:gdLst/>
          <a:ahLst/>
          <a:cxnLst/>
          <a:rect l="0" t="0" r="0" b="0"/>
          <a:pathLst>
            <a:path>
              <a:moveTo>
                <a:pt x="1006143" y="0"/>
              </a:moveTo>
              <a:lnTo>
                <a:pt x="1006143" y="174619"/>
              </a:lnTo>
              <a:lnTo>
                <a:pt x="0" y="174619"/>
              </a:lnTo>
              <a:lnTo>
                <a:pt x="0" y="349239"/>
              </a:lnTo>
            </a:path>
          </a:pathLst>
        </a:custGeom>
        <a:noFill/>
        <a:ln w="25400" cap="flat" cmpd="sng" algn="ctr">
          <a:solidFill>
            <a:schemeClr val="accent3">
              <a:shade val="60000"/>
              <a:hueOff val="0"/>
              <a:satOff val="0"/>
              <a:lumOff val="0"/>
              <a:alphaOff val="0"/>
            </a:schemeClr>
          </a:solidFill>
          <a:prstDash val="solid"/>
        </a:ln>
        <a:effectLst/>
        <a:scene3d>
          <a:camera prst="isometricOffAxis2Left"/>
          <a:lightRig rig="threePt" dir="t"/>
        </a:scene3d>
        <a:sp3d z="-110000"/>
      </dsp:spPr>
      <dsp:style>
        <a:lnRef idx="2">
          <a:scrgbClr r="0" g="0" b="0"/>
        </a:lnRef>
        <a:fillRef idx="0">
          <a:scrgbClr r="0" g="0" b="0"/>
        </a:fillRef>
        <a:effectRef idx="0">
          <a:scrgbClr r="0" g="0" b="0"/>
        </a:effectRef>
        <a:fontRef idx="minor"/>
      </dsp:style>
    </dsp:sp>
    <dsp:sp modelId="{5227951B-4C9A-476F-AC64-708B13BFB725}">
      <dsp:nvSpPr>
        <dsp:cNvPr id="0" name=""/>
        <dsp:cNvSpPr/>
      </dsp:nvSpPr>
      <dsp:spPr>
        <a:xfrm>
          <a:off x="1007029" y="352070"/>
          <a:ext cx="1663047" cy="831523"/>
        </a:xfrm>
        <a:prstGeom prst="rect">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cene3d>
          <a:camera prst="isometricOffAxis2Left"/>
          <a:lightRig rig="threePt" dir="t"/>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smtClean="0"/>
            <a:t>AEFLA (Program Status)</a:t>
          </a:r>
          <a:endParaRPr lang="en-US" sz="1500" kern="1200" dirty="0"/>
        </a:p>
      </dsp:txBody>
      <dsp:txXfrm>
        <a:off x="1007029" y="352070"/>
        <a:ext cx="1663047" cy="831523"/>
      </dsp:txXfrm>
    </dsp:sp>
    <dsp:sp modelId="{26C85FBF-B2D6-43C3-B9EA-F58E345F88B1}">
      <dsp:nvSpPr>
        <dsp:cNvPr id="0" name=""/>
        <dsp:cNvSpPr/>
      </dsp:nvSpPr>
      <dsp:spPr>
        <a:xfrm>
          <a:off x="886" y="1532833"/>
          <a:ext cx="1663047" cy="831523"/>
        </a:xfrm>
        <a:prstGeom prst="rect">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cene3d>
          <a:camera prst="isometricOffAxis2Left"/>
          <a:lightRig rig="threePt" dir="t"/>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EDGAR (Education Department General Administrative Regulations)</a:t>
          </a:r>
          <a:endParaRPr lang="en-US" sz="1200" kern="1200" dirty="0"/>
        </a:p>
      </dsp:txBody>
      <dsp:txXfrm>
        <a:off x="886" y="1532833"/>
        <a:ext cx="1663047" cy="831523"/>
      </dsp:txXfrm>
    </dsp:sp>
    <dsp:sp modelId="{EAA284D6-6B84-43C1-B040-2C6E085EEC2D}">
      <dsp:nvSpPr>
        <dsp:cNvPr id="0" name=""/>
        <dsp:cNvSpPr/>
      </dsp:nvSpPr>
      <dsp:spPr>
        <a:xfrm>
          <a:off x="2013173" y="1532833"/>
          <a:ext cx="1663047" cy="831523"/>
        </a:xfrm>
        <a:prstGeom prst="rect">
          <a:avLst/>
        </a:prstGeom>
        <a:solidFill>
          <a:schemeClr val="accent3">
            <a:hueOff val="0"/>
            <a:satOff val="0"/>
            <a:lumOff val="0"/>
            <a:alphaOff val="0"/>
          </a:schemeClr>
        </a:solidFill>
        <a:ln>
          <a:noFill/>
        </a:ln>
        <a:effectLst>
          <a:outerShdw blurRad="40000" dist="20000" dir="5400000" rotWithShape="0">
            <a:srgbClr val="000000">
              <a:alpha val="38000"/>
            </a:srgbClr>
          </a:outerShdw>
        </a:effectLst>
        <a:scene3d>
          <a:camera prst="isometricOffAxis2Left"/>
          <a:lightRig rig="threePt" dir="t"/>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smtClean="0"/>
            <a:t>OMB Uniform Guidance (Government-wide)</a:t>
          </a:r>
          <a:endParaRPr lang="en-US" sz="1500" kern="1200" dirty="0"/>
        </a:p>
      </dsp:txBody>
      <dsp:txXfrm>
        <a:off x="2013173" y="1532833"/>
        <a:ext cx="1663047" cy="8315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15017D-BC71-421D-AFEC-DCFCCDC91C04}">
      <dsp:nvSpPr>
        <dsp:cNvPr id="0" name=""/>
        <dsp:cNvSpPr/>
      </dsp:nvSpPr>
      <dsp:spPr>
        <a:xfrm>
          <a:off x="1785" y="1596826"/>
          <a:ext cx="2175867" cy="870346"/>
        </a:xfrm>
        <a:prstGeom prst="chevron">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en-US" sz="1900" kern="1200" dirty="0" smtClean="0"/>
            <a:t>Legislation</a:t>
          </a:r>
          <a:endParaRPr lang="en-US" sz="1900" kern="1200" dirty="0"/>
        </a:p>
      </dsp:txBody>
      <dsp:txXfrm>
        <a:off x="436958" y="1596826"/>
        <a:ext cx="1305521" cy="870346"/>
      </dsp:txXfrm>
    </dsp:sp>
    <dsp:sp modelId="{946ABB8E-30F4-4B85-89BE-31DCBC1C62C1}">
      <dsp:nvSpPr>
        <dsp:cNvPr id="0" name=""/>
        <dsp:cNvSpPr/>
      </dsp:nvSpPr>
      <dsp:spPr>
        <a:xfrm>
          <a:off x="1960066" y="1596826"/>
          <a:ext cx="2175867" cy="870346"/>
        </a:xfrm>
        <a:prstGeom prst="chevron">
          <a:avLst/>
        </a:prstGeom>
        <a:solidFill>
          <a:schemeClr val="accent3">
            <a:shade val="80000"/>
            <a:hueOff val="83817"/>
            <a:satOff val="-7068"/>
            <a:lumOff val="157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en-US" sz="1900" kern="1200" dirty="0" smtClean="0"/>
            <a:t>OMB Guidance</a:t>
          </a:r>
          <a:endParaRPr lang="en-US" sz="1900" kern="1200" dirty="0"/>
        </a:p>
      </dsp:txBody>
      <dsp:txXfrm>
        <a:off x="2395239" y="1596826"/>
        <a:ext cx="1305521" cy="870346"/>
      </dsp:txXfrm>
    </dsp:sp>
    <dsp:sp modelId="{A32FCF38-31AD-40CC-BDA5-929CFD3ED487}">
      <dsp:nvSpPr>
        <dsp:cNvPr id="0" name=""/>
        <dsp:cNvSpPr/>
      </dsp:nvSpPr>
      <dsp:spPr>
        <a:xfrm>
          <a:off x="3918346" y="1596826"/>
          <a:ext cx="2175867" cy="870346"/>
        </a:xfrm>
        <a:prstGeom prst="chevron">
          <a:avLst/>
        </a:prstGeom>
        <a:solidFill>
          <a:schemeClr val="accent3">
            <a:shade val="80000"/>
            <a:hueOff val="167633"/>
            <a:satOff val="-14137"/>
            <a:lumOff val="314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en-US" sz="1900" kern="1200" dirty="0" smtClean="0"/>
            <a:t>Regulation (EDGAR)</a:t>
          </a:r>
          <a:endParaRPr lang="en-US" sz="1900" kern="1200" dirty="0"/>
        </a:p>
      </dsp:txBody>
      <dsp:txXfrm>
        <a:off x="4353519" y="1596826"/>
        <a:ext cx="1305521" cy="8703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4915B5-F378-4DC8-8A8A-F9FEFC4A1AFA}">
      <dsp:nvSpPr>
        <dsp:cNvPr id="0" name=""/>
        <dsp:cNvSpPr/>
      </dsp:nvSpPr>
      <dsp:spPr>
        <a:xfrm>
          <a:off x="2114317" y="1874529"/>
          <a:ext cx="232225" cy="2910562"/>
        </a:xfrm>
        <a:custGeom>
          <a:avLst/>
          <a:gdLst/>
          <a:ahLst/>
          <a:cxnLst/>
          <a:rect l="0" t="0" r="0" b="0"/>
          <a:pathLst>
            <a:path>
              <a:moveTo>
                <a:pt x="0" y="0"/>
              </a:moveTo>
              <a:lnTo>
                <a:pt x="0" y="2910562"/>
              </a:lnTo>
              <a:lnTo>
                <a:pt x="232225" y="2910562"/>
              </a:lnTo>
            </a:path>
          </a:pathLst>
        </a:custGeom>
        <a:noFill/>
        <a:ln w="25400" cap="flat" cmpd="sng" algn="ctr">
          <a:solidFill>
            <a:schemeClr val="accent3">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2FB545A-FC8E-405F-9DF8-289EF0036EEA}">
      <dsp:nvSpPr>
        <dsp:cNvPr id="0" name=""/>
        <dsp:cNvSpPr/>
      </dsp:nvSpPr>
      <dsp:spPr>
        <a:xfrm>
          <a:off x="2114317" y="1874529"/>
          <a:ext cx="232225" cy="1811360"/>
        </a:xfrm>
        <a:custGeom>
          <a:avLst/>
          <a:gdLst/>
          <a:ahLst/>
          <a:cxnLst/>
          <a:rect l="0" t="0" r="0" b="0"/>
          <a:pathLst>
            <a:path>
              <a:moveTo>
                <a:pt x="0" y="0"/>
              </a:moveTo>
              <a:lnTo>
                <a:pt x="0" y="1811360"/>
              </a:lnTo>
              <a:lnTo>
                <a:pt x="232225" y="1811360"/>
              </a:lnTo>
            </a:path>
          </a:pathLst>
        </a:custGeom>
        <a:noFill/>
        <a:ln w="25400" cap="flat" cmpd="sng" algn="ctr">
          <a:solidFill>
            <a:schemeClr val="accent3">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14481C3-72CF-45DC-8D34-08F0E50A57CC}">
      <dsp:nvSpPr>
        <dsp:cNvPr id="0" name=""/>
        <dsp:cNvSpPr/>
      </dsp:nvSpPr>
      <dsp:spPr>
        <a:xfrm>
          <a:off x="2114317" y="1874529"/>
          <a:ext cx="232225" cy="712158"/>
        </a:xfrm>
        <a:custGeom>
          <a:avLst/>
          <a:gdLst/>
          <a:ahLst/>
          <a:cxnLst/>
          <a:rect l="0" t="0" r="0" b="0"/>
          <a:pathLst>
            <a:path>
              <a:moveTo>
                <a:pt x="0" y="0"/>
              </a:moveTo>
              <a:lnTo>
                <a:pt x="0" y="712158"/>
              </a:lnTo>
              <a:lnTo>
                <a:pt x="232225" y="712158"/>
              </a:lnTo>
            </a:path>
          </a:pathLst>
        </a:custGeom>
        <a:noFill/>
        <a:ln w="25400" cap="flat" cmpd="sng" algn="ctr">
          <a:solidFill>
            <a:schemeClr val="accent3">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826836F-97DA-4AE5-B9BD-28B4F5176D8B}">
      <dsp:nvSpPr>
        <dsp:cNvPr id="0" name=""/>
        <dsp:cNvSpPr/>
      </dsp:nvSpPr>
      <dsp:spPr>
        <a:xfrm>
          <a:off x="2888403" y="775327"/>
          <a:ext cx="1168869" cy="712158"/>
        </a:xfrm>
        <a:custGeom>
          <a:avLst/>
          <a:gdLst/>
          <a:ahLst/>
          <a:cxnLst/>
          <a:rect l="0" t="0" r="0" b="0"/>
          <a:pathLst>
            <a:path>
              <a:moveTo>
                <a:pt x="1168869" y="0"/>
              </a:moveTo>
              <a:lnTo>
                <a:pt x="1168869" y="712158"/>
              </a:lnTo>
              <a:lnTo>
                <a:pt x="0" y="712158"/>
              </a:lnTo>
            </a:path>
          </a:pathLst>
        </a:custGeom>
        <a:noFill/>
        <a:ln w="25400" cap="flat" cmpd="sng" algn="ctr">
          <a:solidFill>
            <a:schemeClr val="accent3">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55A7A27-4D55-49ED-9BC5-ECE5785C2FAE}">
      <dsp:nvSpPr>
        <dsp:cNvPr id="0" name=""/>
        <dsp:cNvSpPr/>
      </dsp:nvSpPr>
      <dsp:spPr>
        <a:xfrm>
          <a:off x="3283187" y="1241"/>
          <a:ext cx="1548171" cy="774085"/>
        </a:xfrm>
        <a:prstGeom prst="rect">
          <a:avLst/>
        </a:prstGeom>
        <a:solidFill>
          <a:schemeClr val="accent3">
            <a:shade val="8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U.S. Dept. of Education (OCTAE)</a:t>
          </a:r>
          <a:endParaRPr lang="en-US" sz="1200" kern="1200" dirty="0"/>
        </a:p>
      </dsp:txBody>
      <dsp:txXfrm>
        <a:off x="3283187" y="1241"/>
        <a:ext cx="1548171" cy="774085"/>
      </dsp:txXfrm>
    </dsp:sp>
    <dsp:sp modelId="{1B2E9634-284A-4777-AB74-B11EAA082E24}">
      <dsp:nvSpPr>
        <dsp:cNvPr id="0" name=""/>
        <dsp:cNvSpPr/>
      </dsp:nvSpPr>
      <dsp:spPr>
        <a:xfrm>
          <a:off x="1340232" y="1100443"/>
          <a:ext cx="1548171" cy="774085"/>
        </a:xfrm>
        <a:prstGeom prst="rect">
          <a:avLst/>
        </a:prstGeom>
        <a:solidFill>
          <a:schemeClr val="accent3">
            <a:shade val="8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Wyoming Community College Commission (SEA for Federal &amp; State AE Grants)</a:t>
          </a:r>
          <a:endParaRPr lang="en-US" sz="1200" kern="1200" dirty="0"/>
        </a:p>
      </dsp:txBody>
      <dsp:txXfrm>
        <a:off x="1340232" y="1100443"/>
        <a:ext cx="1548171" cy="774085"/>
      </dsp:txXfrm>
    </dsp:sp>
    <dsp:sp modelId="{EDD6176A-3381-4AA0-B07B-C9C9612BD7FD}">
      <dsp:nvSpPr>
        <dsp:cNvPr id="0" name=""/>
        <dsp:cNvSpPr/>
      </dsp:nvSpPr>
      <dsp:spPr>
        <a:xfrm>
          <a:off x="2346543" y="2199645"/>
          <a:ext cx="1548171" cy="774085"/>
        </a:xfrm>
        <a:prstGeom prst="rect">
          <a:avLst/>
        </a:prstGeom>
        <a:solidFill>
          <a:schemeClr val="accent3">
            <a:tint val="8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Adult Education Grants ABE, ASE, ESL, Corrections</a:t>
          </a:r>
          <a:endParaRPr lang="en-US" sz="1200" kern="1200" dirty="0"/>
        </a:p>
      </dsp:txBody>
      <dsp:txXfrm>
        <a:off x="2346543" y="2199645"/>
        <a:ext cx="1548171" cy="774085"/>
      </dsp:txXfrm>
    </dsp:sp>
    <dsp:sp modelId="{A64C7BF6-5405-4322-BDCF-8ACDB2DA0920}">
      <dsp:nvSpPr>
        <dsp:cNvPr id="0" name=""/>
        <dsp:cNvSpPr/>
      </dsp:nvSpPr>
      <dsp:spPr>
        <a:xfrm>
          <a:off x="2346543" y="3298846"/>
          <a:ext cx="1548171" cy="774085"/>
        </a:xfrm>
        <a:prstGeom prst="rect">
          <a:avLst/>
        </a:prstGeom>
        <a:solidFill>
          <a:schemeClr val="accent3">
            <a:tint val="8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IELCE</a:t>
          </a:r>
          <a:endParaRPr lang="en-US" sz="1200" kern="1200" dirty="0"/>
        </a:p>
      </dsp:txBody>
      <dsp:txXfrm>
        <a:off x="2346543" y="3298846"/>
        <a:ext cx="1548171" cy="774085"/>
      </dsp:txXfrm>
    </dsp:sp>
    <dsp:sp modelId="{5C9D546B-1BDE-46D5-9EE7-6A8BD411EF4D}">
      <dsp:nvSpPr>
        <dsp:cNvPr id="0" name=""/>
        <dsp:cNvSpPr/>
      </dsp:nvSpPr>
      <dsp:spPr>
        <a:xfrm>
          <a:off x="2346543" y="4398048"/>
          <a:ext cx="1548171" cy="774085"/>
        </a:xfrm>
        <a:prstGeom prst="rect">
          <a:avLst/>
        </a:prstGeom>
        <a:solidFill>
          <a:schemeClr val="accent3">
            <a:tint val="80000"/>
            <a:hueOff val="0"/>
            <a:satOff val="0"/>
            <a:lumOff val="0"/>
            <a:alphaOff val="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kern="1200" dirty="0" smtClean="0"/>
            <a:t>Leadership</a:t>
          </a:r>
          <a:endParaRPr lang="en-US" sz="1200" kern="1200" dirty="0"/>
        </a:p>
      </dsp:txBody>
      <dsp:txXfrm>
        <a:off x="2346543" y="4398048"/>
        <a:ext cx="1548171" cy="77408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4FE49-A0AE-4669-BC7E-851C99642952}">
      <dsp:nvSpPr>
        <dsp:cNvPr id="0" name=""/>
        <dsp:cNvSpPr/>
      </dsp:nvSpPr>
      <dsp:spPr>
        <a:xfrm>
          <a:off x="0" y="3104374"/>
          <a:ext cx="9195206" cy="203680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4480" tIns="284480" rIns="284480" bIns="284480" numCol="1" spcCol="1270" anchor="ctr" anchorCtr="0">
          <a:noAutofit/>
        </a:bodyPr>
        <a:lstStyle/>
        <a:p>
          <a:pPr lvl="0" algn="ctr" defTabSz="1778000">
            <a:lnSpc>
              <a:spcPct val="90000"/>
            </a:lnSpc>
            <a:spcBef>
              <a:spcPct val="0"/>
            </a:spcBef>
            <a:spcAft>
              <a:spcPct val="35000"/>
            </a:spcAft>
          </a:pPr>
          <a:r>
            <a:rPr lang="en-US" sz="4000" kern="1200" dirty="0" smtClean="0"/>
            <a:t>Instruction</a:t>
          </a:r>
          <a:endParaRPr lang="en-US" sz="4000" kern="1200" dirty="0"/>
        </a:p>
      </dsp:txBody>
      <dsp:txXfrm>
        <a:off x="0" y="3104374"/>
        <a:ext cx="9195206" cy="1099875"/>
      </dsp:txXfrm>
    </dsp:sp>
    <dsp:sp modelId="{E784A7B6-0767-43B2-925D-A8A6FB2D4C2C}">
      <dsp:nvSpPr>
        <dsp:cNvPr id="0" name=""/>
        <dsp:cNvSpPr/>
      </dsp:nvSpPr>
      <dsp:spPr>
        <a:xfrm>
          <a:off x="0" y="4163513"/>
          <a:ext cx="9195206" cy="936930"/>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t" anchorCtr="0">
          <a:noAutofit/>
        </a:bodyPr>
        <a:lstStyle/>
        <a:p>
          <a:pPr lvl="0" algn="ctr" defTabSz="488950">
            <a:lnSpc>
              <a:spcPct val="90000"/>
            </a:lnSpc>
            <a:spcBef>
              <a:spcPct val="0"/>
            </a:spcBef>
            <a:spcAft>
              <a:spcPct val="35000"/>
            </a:spcAft>
          </a:pPr>
          <a:r>
            <a:rPr lang="en-US" sz="1100" b="1" u="sng" kern="1200" dirty="0" smtClean="0"/>
            <a:t>Instruction includes</a:t>
          </a:r>
          <a:r>
            <a:rPr lang="en-US" sz="1100" kern="1200" dirty="0" smtClean="0"/>
            <a:t>:</a:t>
          </a:r>
          <a:endParaRPr lang="en-US" sz="1100" kern="1200" dirty="0"/>
        </a:p>
        <a:p>
          <a:pPr marL="57150" lvl="1" indent="-57150" algn="ctr" defTabSz="400050">
            <a:lnSpc>
              <a:spcPct val="90000"/>
            </a:lnSpc>
            <a:spcBef>
              <a:spcPct val="0"/>
            </a:spcBef>
            <a:spcAft>
              <a:spcPct val="15000"/>
            </a:spcAft>
            <a:buChar char="••"/>
          </a:pPr>
          <a:r>
            <a:rPr lang="en-US" sz="900" kern="1200" dirty="0" smtClean="0"/>
            <a:t>Instructional Salaries &amp; Benefits</a:t>
          </a:r>
          <a:endParaRPr lang="en-US" sz="900" kern="1200" dirty="0"/>
        </a:p>
        <a:p>
          <a:pPr marL="57150" lvl="1" indent="-57150" algn="ctr" defTabSz="400050">
            <a:lnSpc>
              <a:spcPct val="90000"/>
            </a:lnSpc>
            <a:spcBef>
              <a:spcPct val="0"/>
            </a:spcBef>
            <a:spcAft>
              <a:spcPct val="15000"/>
            </a:spcAft>
            <a:buChar char="••"/>
          </a:pPr>
          <a:r>
            <a:rPr lang="en-US" sz="900" kern="1200" dirty="0" smtClean="0"/>
            <a:t>Classroom Space</a:t>
          </a:r>
          <a:endParaRPr lang="en-US" sz="900" kern="1200" dirty="0"/>
        </a:p>
        <a:p>
          <a:pPr marL="57150" lvl="1" indent="-57150" algn="ctr" defTabSz="400050">
            <a:lnSpc>
              <a:spcPct val="90000"/>
            </a:lnSpc>
            <a:spcBef>
              <a:spcPct val="0"/>
            </a:spcBef>
            <a:spcAft>
              <a:spcPct val="15000"/>
            </a:spcAft>
            <a:buChar char="••"/>
          </a:pPr>
          <a:r>
            <a:rPr lang="en-US" sz="900" kern="1200" dirty="0" smtClean="0"/>
            <a:t>Instructional Materials &amp; Supplies</a:t>
          </a:r>
          <a:endParaRPr lang="en-US" sz="900" kern="1200" dirty="0"/>
        </a:p>
        <a:p>
          <a:pPr marL="57150" lvl="1" indent="-57150" algn="ctr" defTabSz="400050">
            <a:lnSpc>
              <a:spcPct val="90000"/>
            </a:lnSpc>
            <a:spcBef>
              <a:spcPct val="0"/>
            </a:spcBef>
            <a:spcAft>
              <a:spcPct val="15000"/>
            </a:spcAft>
            <a:buChar char="••"/>
          </a:pPr>
          <a:r>
            <a:rPr lang="en-US" sz="900" kern="1200" dirty="0" smtClean="0"/>
            <a:t>Equipment</a:t>
          </a:r>
          <a:endParaRPr lang="en-US" sz="900" kern="1200" dirty="0"/>
        </a:p>
        <a:p>
          <a:pPr marL="57150" lvl="1" indent="-57150" algn="ctr" defTabSz="400050">
            <a:lnSpc>
              <a:spcPct val="90000"/>
            </a:lnSpc>
            <a:spcBef>
              <a:spcPct val="0"/>
            </a:spcBef>
            <a:spcAft>
              <a:spcPct val="15000"/>
            </a:spcAft>
            <a:buChar char="••"/>
          </a:pPr>
          <a:r>
            <a:rPr lang="en-US" sz="900" kern="1200" dirty="0" smtClean="0"/>
            <a:t>Contracted Services (transportation, child care, </a:t>
          </a:r>
          <a:r>
            <a:rPr lang="en-US" sz="900" kern="1200" dirty="0" err="1" smtClean="0"/>
            <a:t>etc</a:t>
          </a:r>
          <a:r>
            <a:rPr lang="en-US" sz="900" kern="1200" dirty="0" smtClean="0"/>
            <a:t>)</a:t>
          </a:r>
          <a:endParaRPr lang="en-US" sz="900" kern="1200" dirty="0"/>
        </a:p>
      </dsp:txBody>
      <dsp:txXfrm>
        <a:off x="0" y="4163513"/>
        <a:ext cx="9195206" cy="936930"/>
      </dsp:txXfrm>
    </dsp:sp>
    <dsp:sp modelId="{24513EA9-6BA5-4D8D-83D0-E9323225F0E6}">
      <dsp:nvSpPr>
        <dsp:cNvPr id="0" name=""/>
        <dsp:cNvSpPr/>
      </dsp:nvSpPr>
      <dsp:spPr>
        <a:xfrm rot="10800000">
          <a:off x="0" y="2319"/>
          <a:ext cx="9195206" cy="3132607"/>
        </a:xfrm>
        <a:prstGeom prst="upArrowCallout">
          <a:avLst/>
        </a:prstGeom>
        <a:solidFill>
          <a:schemeClr val="accent2">
            <a:hueOff val="9245577"/>
            <a:satOff val="9121"/>
            <a:lumOff val="-388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lvl="0" algn="ctr" defTabSz="889000">
            <a:lnSpc>
              <a:spcPct val="90000"/>
            </a:lnSpc>
            <a:spcBef>
              <a:spcPct val="0"/>
            </a:spcBef>
            <a:spcAft>
              <a:spcPct val="35000"/>
            </a:spcAft>
          </a:pPr>
          <a:r>
            <a:rPr lang="en-US" sz="2000" kern="1200" dirty="0" smtClean="0"/>
            <a:t>Administration &amp; Professional Development</a:t>
          </a:r>
          <a:endParaRPr lang="en-US" sz="2000" kern="1200" dirty="0"/>
        </a:p>
      </dsp:txBody>
      <dsp:txXfrm rot="-10800000">
        <a:off x="0" y="2319"/>
        <a:ext cx="9195206" cy="1099545"/>
      </dsp:txXfrm>
    </dsp:sp>
    <dsp:sp modelId="{A97C4875-F64E-4DCB-BF06-09DE05E63EE8}">
      <dsp:nvSpPr>
        <dsp:cNvPr id="0" name=""/>
        <dsp:cNvSpPr/>
      </dsp:nvSpPr>
      <dsp:spPr>
        <a:xfrm>
          <a:off x="51217" y="582272"/>
          <a:ext cx="4597603" cy="1518149"/>
        </a:xfrm>
        <a:prstGeom prst="rect">
          <a:avLst/>
        </a:prstGeom>
        <a:solidFill>
          <a:schemeClr val="accent2">
            <a:tint val="40000"/>
            <a:alpha val="90000"/>
            <a:hueOff val="4736362"/>
            <a:satOff val="-2259"/>
            <a:lumOff val="-4490"/>
            <a:alphaOff val="0"/>
          </a:schemeClr>
        </a:solidFill>
        <a:ln w="25400" cap="flat" cmpd="sng" algn="ctr">
          <a:solidFill>
            <a:schemeClr val="accent2">
              <a:tint val="40000"/>
              <a:alpha val="90000"/>
              <a:hueOff val="4736362"/>
              <a:satOff val="-2259"/>
              <a:lumOff val="-449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t" anchorCtr="0">
          <a:noAutofit/>
        </a:bodyPr>
        <a:lstStyle/>
        <a:p>
          <a:pPr lvl="0" algn="ctr" defTabSz="488950">
            <a:lnSpc>
              <a:spcPct val="90000"/>
            </a:lnSpc>
            <a:spcBef>
              <a:spcPct val="0"/>
            </a:spcBef>
            <a:spcAft>
              <a:spcPct val="35000"/>
            </a:spcAft>
          </a:pPr>
          <a:r>
            <a:rPr lang="en-US" sz="1100" b="1" u="sng" kern="1200" dirty="0" smtClean="0"/>
            <a:t>Administration</a:t>
          </a:r>
          <a:endParaRPr lang="en-US" sz="1100" b="1" u="sng" kern="1200" dirty="0"/>
        </a:p>
        <a:p>
          <a:pPr marL="57150" lvl="1" indent="-57150" algn="ctr" defTabSz="400050">
            <a:lnSpc>
              <a:spcPct val="90000"/>
            </a:lnSpc>
            <a:spcBef>
              <a:spcPct val="0"/>
            </a:spcBef>
            <a:spcAft>
              <a:spcPct val="15000"/>
            </a:spcAft>
            <a:buChar char="••"/>
          </a:pPr>
          <a:r>
            <a:rPr lang="en-US" sz="900" kern="1200" dirty="0" smtClean="0"/>
            <a:t>Admin Salaries &amp; Benefits</a:t>
          </a:r>
          <a:endParaRPr lang="en-US" sz="900" kern="1200" dirty="0"/>
        </a:p>
        <a:p>
          <a:pPr marL="57150" lvl="1" indent="-57150" algn="ctr" defTabSz="400050">
            <a:lnSpc>
              <a:spcPct val="90000"/>
            </a:lnSpc>
            <a:spcBef>
              <a:spcPct val="0"/>
            </a:spcBef>
            <a:spcAft>
              <a:spcPct val="15000"/>
            </a:spcAft>
            <a:buChar char="••"/>
          </a:pPr>
          <a:r>
            <a:rPr lang="en-US" sz="900" kern="1200" dirty="0" smtClean="0"/>
            <a:t>Support Staff Salaries &amp; Benefits</a:t>
          </a:r>
          <a:endParaRPr lang="en-US" sz="900" kern="1200" dirty="0"/>
        </a:p>
        <a:p>
          <a:pPr marL="57150" lvl="1" indent="-57150" algn="ctr" defTabSz="400050">
            <a:lnSpc>
              <a:spcPct val="90000"/>
            </a:lnSpc>
            <a:spcBef>
              <a:spcPct val="0"/>
            </a:spcBef>
            <a:spcAft>
              <a:spcPct val="15000"/>
            </a:spcAft>
            <a:buChar char="••"/>
          </a:pPr>
          <a:r>
            <a:rPr lang="en-US" sz="900" kern="1200" dirty="0" smtClean="0"/>
            <a:t>Admin Materials &amp; Supplies</a:t>
          </a:r>
          <a:endParaRPr lang="en-US" sz="900" kern="1200" dirty="0"/>
        </a:p>
        <a:p>
          <a:pPr marL="57150" lvl="1" indent="-57150" algn="ctr" defTabSz="400050">
            <a:lnSpc>
              <a:spcPct val="90000"/>
            </a:lnSpc>
            <a:spcBef>
              <a:spcPct val="0"/>
            </a:spcBef>
            <a:spcAft>
              <a:spcPct val="15000"/>
            </a:spcAft>
            <a:buChar char="••"/>
          </a:pPr>
          <a:r>
            <a:rPr lang="en-US" sz="900" kern="1200" dirty="0" smtClean="0"/>
            <a:t>Space/Rent</a:t>
          </a:r>
          <a:endParaRPr lang="en-US" sz="900" kern="1200" dirty="0"/>
        </a:p>
        <a:p>
          <a:pPr marL="57150" lvl="1" indent="-57150" algn="ctr" defTabSz="400050">
            <a:lnSpc>
              <a:spcPct val="90000"/>
            </a:lnSpc>
            <a:spcBef>
              <a:spcPct val="0"/>
            </a:spcBef>
            <a:spcAft>
              <a:spcPct val="15000"/>
            </a:spcAft>
            <a:buChar char="••"/>
          </a:pPr>
          <a:r>
            <a:rPr lang="en-US" sz="900" kern="1200" dirty="0" smtClean="0"/>
            <a:t>Purchased Services</a:t>
          </a:r>
          <a:endParaRPr lang="en-US" sz="900" kern="1200" dirty="0"/>
        </a:p>
        <a:p>
          <a:pPr marL="57150" lvl="1" indent="-57150" algn="ctr" defTabSz="400050">
            <a:lnSpc>
              <a:spcPct val="90000"/>
            </a:lnSpc>
            <a:spcBef>
              <a:spcPct val="0"/>
            </a:spcBef>
            <a:spcAft>
              <a:spcPct val="15000"/>
            </a:spcAft>
            <a:buChar char="••"/>
          </a:pPr>
          <a:r>
            <a:rPr lang="en-US" sz="900" kern="1200" dirty="0" smtClean="0"/>
            <a:t>Indirect Costs</a:t>
          </a:r>
          <a:endParaRPr lang="en-US" sz="900" kern="1200" dirty="0"/>
        </a:p>
      </dsp:txBody>
      <dsp:txXfrm>
        <a:off x="51217" y="582272"/>
        <a:ext cx="4597603" cy="1518149"/>
      </dsp:txXfrm>
    </dsp:sp>
    <dsp:sp modelId="{BE3190B6-2BC7-4E55-A1BE-3340D9462DE3}">
      <dsp:nvSpPr>
        <dsp:cNvPr id="0" name=""/>
        <dsp:cNvSpPr/>
      </dsp:nvSpPr>
      <dsp:spPr>
        <a:xfrm>
          <a:off x="4597603" y="580263"/>
          <a:ext cx="4597603" cy="1511883"/>
        </a:xfrm>
        <a:prstGeom prst="rect">
          <a:avLst/>
        </a:prstGeom>
        <a:solidFill>
          <a:schemeClr val="accent2">
            <a:tint val="40000"/>
            <a:alpha val="90000"/>
            <a:hueOff val="9472723"/>
            <a:satOff val="-4518"/>
            <a:lumOff val="-8980"/>
            <a:alphaOff val="0"/>
          </a:schemeClr>
        </a:solidFill>
        <a:ln w="25400" cap="flat" cmpd="sng" algn="ctr">
          <a:solidFill>
            <a:schemeClr val="accent2">
              <a:tint val="40000"/>
              <a:alpha val="90000"/>
              <a:hueOff val="9472723"/>
              <a:satOff val="-4518"/>
              <a:lumOff val="-898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t" anchorCtr="0">
          <a:noAutofit/>
        </a:bodyPr>
        <a:lstStyle/>
        <a:p>
          <a:pPr lvl="0" algn="ctr" defTabSz="488950">
            <a:lnSpc>
              <a:spcPct val="90000"/>
            </a:lnSpc>
            <a:spcBef>
              <a:spcPct val="0"/>
            </a:spcBef>
            <a:spcAft>
              <a:spcPct val="35000"/>
            </a:spcAft>
          </a:pPr>
          <a:r>
            <a:rPr lang="en-US" sz="1100" b="1" u="sng" kern="1200" dirty="0" smtClean="0"/>
            <a:t>Professional Development</a:t>
          </a:r>
          <a:endParaRPr lang="en-US" sz="1100" b="1" u="sng" kern="1200" dirty="0"/>
        </a:p>
        <a:p>
          <a:pPr marL="57150" lvl="1" indent="-57150" algn="ctr" defTabSz="400050">
            <a:lnSpc>
              <a:spcPct val="90000"/>
            </a:lnSpc>
            <a:spcBef>
              <a:spcPct val="0"/>
            </a:spcBef>
            <a:spcAft>
              <a:spcPct val="15000"/>
            </a:spcAft>
            <a:buChar char="••"/>
          </a:pPr>
          <a:r>
            <a:rPr lang="en-US" sz="900" kern="1200" dirty="0" smtClean="0"/>
            <a:t>Dues and Registration</a:t>
          </a:r>
          <a:endParaRPr lang="en-US" sz="900" kern="1200" dirty="0"/>
        </a:p>
        <a:p>
          <a:pPr marL="57150" lvl="1" indent="-57150" algn="ctr" defTabSz="400050">
            <a:lnSpc>
              <a:spcPct val="90000"/>
            </a:lnSpc>
            <a:spcBef>
              <a:spcPct val="0"/>
            </a:spcBef>
            <a:spcAft>
              <a:spcPct val="15000"/>
            </a:spcAft>
            <a:buChar char="••"/>
          </a:pPr>
          <a:r>
            <a:rPr lang="en-US" sz="900" kern="1200" dirty="0" smtClean="0"/>
            <a:t>Staff Travel</a:t>
          </a:r>
          <a:endParaRPr lang="en-US" sz="900" kern="1200" dirty="0"/>
        </a:p>
        <a:p>
          <a:pPr marL="57150" lvl="1" indent="-57150" algn="ctr" defTabSz="400050">
            <a:lnSpc>
              <a:spcPct val="90000"/>
            </a:lnSpc>
            <a:spcBef>
              <a:spcPct val="0"/>
            </a:spcBef>
            <a:spcAft>
              <a:spcPct val="15000"/>
            </a:spcAft>
            <a:buChar char="••"/>
          </a:pPr>
          <a:r>
            <a:rPr lang="en-US" sz="900" kern="1200" dirty="0" smtClean="0"/>
            <a:t>In-service/local training</a:t>
          </a:r>
          <a:endParaRPr lang="en-US" sz="900" kern="1200" dirty="0"/>
        </a:p>
        <a:p>
          <a:pPr marL="57150" lvl="1" indent="-57150" algn="ctr" defTabSz="400050">
            <a:lnSpc>
              <a:spcPct val="90000"/>
            </a:lnSpc>
            <a:spcBef>
              <a:spcPct val="0"/>
            </a:spcBef>
            <a:spcAft>
              <a:spcPct val="15000"/>
            </a:spcAft>
            <a:buChar char="••"/>
          </a:pPr>
          <a:r>
            <a:rPr lang="en-US" sz="900" kern="1200" dirty="0" smtClean="0"/>
            <a:t>Taskforce Special Project</a:t>
          </a:r>
          <a:endParaRPr lang="en-US" sz="900" kern="1200" dirty="0"/>
        </a:p>
        <a:p>
          <a:pPr marL="57150" lvl="1" indent="-57150" algn="ctr" defTabSz="400050">
            <a:lnSpc>
              <a:spcPct val="90000"/>
            </a:lnSpc>
            <a:spcBef>
              <a:spcPct val="0"/>
            </a:spcBef>
            <a:spcAft>
              <a:spcPct val="15000"/>
            </a:spcAft>
            <a:buChar char="••"/>
          </a:pPr>
          <a:r>
            <a:rPr lang="en-US" sz="900" kern="1200" dirty="0" smtClean="0"/>
            <a:t>Contracted Services-training</a:t>
          </a:r>
          <a:endParaRPr lang="en-US" sz="900" kern="1200" dirty="0"/>
        </a:p>
      </dsp:txBody>
      <dsp:txXfrm>
        <a:off x="4597603" y="580263"/>
        <a:ext cx="4597603" cy="151188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1D872E-70AA-4AC4-B165-F025A4B633B9}">
      <dsp:nvSpPr>
        <dsp:cNvPr id="0" name=""/>
        <dsp:cNvSpPr/>
      </dsp:nvSpPr>
      <dsp:spPr>
        <a:xfrm>
          <a:off x="3153697" y="2542489"/>
          <a:ext cx="633791" cy="603841"/>
        </a:xfrm>
        <a:custGeom>
          <a:avLst/>
          <a:gdLst/>
          <a:ahLst/>
          <a:cxnLst/>
          <a:rect l="0" t="0" r="0" b="0"/>
          <a:pathLst>
            <a:path>
              <a:moveTo>
                <a:pt x="0" y="0"/>
              </a:moveTo>
              <a:lnTo>
                <a:pt x="316895" y="0"/>
              </a:lnTo>
              <a:lnTo>
                <a:pt x="316895" y="603841"/>
              </a:lnTo>
              <a:lnTo>
                <a:pt x="633791" y="603841"/>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48708" y="2822524"/>
        <a:ext cx="43769" cy="43769"/>
      </dsp:txXfrm>
    </dsp:sp>
    <dsp:sp modelId="{99E7B6CB-1E3C-4E1D-B947-C323035AD628}">
      <dsp:nvSpPr>
        <dsp:cNvPr id="0" name=""/>
        <dsp:cNvSpPr/>
      </dsp:nvSpPr>
      <dsp:spPr>
        <a:xfrm>
          <a:off x="3153697" y="1938647"/>
          <a:ext cx="633791" cy="603841"/>
        </a:xfrm>
        <a:custGeom>
          <a:avLst/>
          <a:gdLst/>
          <a:ahLst/>
          <a:cxnLst/>
          <a:rect l="0" t="0" r="0" b="0"/>
          <a:pathLst>
            <a:path>
              <a:moveTo>
                <a:pt x="0" y="603841"/>
              </a:moveTo>
              <a:lnTo>
                <a:pt x="316895" y="603841"/>
              </a:lnTo>
              <a:lnTo>
                <a:pt x="316895" y="0"/>
              </a:lnTo>
              <a:lnTo>
                <a:pt x="633791"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448708" y="2218683"/>
        <a:ext cx="43769" cy="43769"/>
      </dsp:txXfrm>
    </dsp:sp>
    <dsp:sp modelId="{53FACD80-EE9D-409E-9EA7-34EE42B06200}">
      <dsp:nvSpPr>
        <dsp:cNvPr id="0" name=""/>
        <dsp:cNvSpPr/>
      </dsp:nvSpPr>
      <dsp:spPr>
        <a:xfrm rot="16200000">
          <a:off x="128136" y="2059416"/>
          <a:ext cx="5084978" cy="966145"/>
        </a:xfrm>
        <a:prstGeom prst="rect">
          <a:avLst/>
        </a:prstGeom>
        <a:solidFill>
          <a:schemeClr val="accent1">
            <a:hueOff val="0"/>
            <a:satOff val="0"/>
            <a:lumOff val="0"/>
            <a:alphaOff val="0"/>
          </a:schemeClr>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lvl="0" algn="ctr" defTabSz="2311400">
            <a:lnSpc>
              <a:spcPct val="90000"/>
            </a:lnSpc>
            <a:spcBef>
              <a:spcPct val="0"/>
            </a:spcBef>
            <a:spcAft>
              <a:spcPct val="35000"/>
            </a:spcAft>
          </a:pPr>
          <a:r>
            <a:rPr lang="en-US" sz="5200" kern="1200" dirty="0" smtClean="0"/>
            <a:t>Budget Narrative</a:t>
          </a:r>
          <a:endParaRPr lang="en-US" sz="5200" kern="1200" dirty="0"/>
        </a:p>
      </dsp:txBody>
      <dsp:txXfrm>
        <a:off x="128136" y="2059416"/>
        <a:ext cx="5084978" cy="966145"/>
      </dsp:txXfrm>
    </dsp:sp>
    <dsp:sp modelId="{34F35D30-8D01-4CBD-B968-2DDC7E6A1EDE}">
      <dsp:nvSpPr>
        <dsp:cNvPr id="0" name=""/>
        <dsp:cNvSpPr/>
      </dsp:nvSpPr>
      <dsp:spPr>
        <a:xfrm>
          <a:off x="3787489" y="1455574"/>
          <a:ext cx="3168958" cy="966145"/>
        </a:xfrm>
        <a:prstGeom prst="rect">
          <a:avLst/>
        </a:prstGeom>
        <a:solidFill>
          <a:schemeClr val="accent3">
            <a:hueOff val="0"/>
            <a:satOff val="0"/>
            <a:lumOff val="0"/>
            <a:alphaOff val="0"/>
          </a:schemeClr>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smtClean="0"/>
            <a:t>Benefits Detail Worksheet</a:t>
          </a:r>
          <a:endParaRPr lang="en-US" sz="3500" kern="1200" dirty="0"/>
        </a:p>
      </dsp:txBody>
      <dsp:txXfrm>
        <a:off x="3787489" y="1455574"/>
        <a:ext cx="3168958" cy="966145"/>
      </dsp:txXfrm>
    </dsp:sp>
    <dsp:sp modelId="{75C79A4C-B45E-45DC-B73F-537A36B3C394}">
      <dsp:nvSpPr>
        <dsp:cNvPr id="0" name=""/>
        <dsp:cNvSpPr/>
      </dsp:nvSpPr>
      <dsp:spPr>
        <a:xfrm>
          <a:off x="3787489" y="2663257"/>
          <a:ext cx="3168958" cy="966145"/>
        </a:xfrm>
        <a:prstGeom prst="rect">
          <a:avLst/>
        </a:prstGeom>
        <a:solidFill>
          <a:schemeClr val="accent3">
            <a:hueOff val="0"/>
            <a:satOff val="0"/>
            <a:lumOff val="0"/>
            <a:alphaOff val="0"/>
          </a:schemeClr>
        </a:solidFill>
        <a:ln w="25400" cap="flat" cmpd="sng" algn="ctr">
          <a:noFill/>
          <a:prstDash val="solid"/>
        </a:ln>
        <a:effectLst>
          <a:outerShdw blurRad="107950" dist="12700" dir="5400000" algn="ctr" rotWithShape="0">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smtClean="0"/>
            <a:t>PD Budget Worksheet</a:t>
          </a:r>
          <a:endParaRPr lang="en-US" sz="3500" kern="1200" dirty="0"/>
        </a:p>
      </dsp:txBody>
      <dsp:txXfrm>
        <a:off x="3787489" y="2663257"/>
        <a:ext cx="3168958" cy="96614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0.4136</cdr:x>
      <cdr:y>0.65212</cdr:y>
    </cdr:from>
    <cdr:to>
      <cdr:x>0.6968</cdr:x>
      <cdr:y>0.83723</cdr:y>
    </cdr:to>
    <cdr:sp macro="" textlink="">
      <cdr:nvSpPr>
        <cdr:cNvPr id="2" name="TextBox 1"/>
        <cdr:cNvSpPr txBox="1"/>
      </cdr:nvSpPr>
      <cdr:spPr>
        <a:xfrm xmlns:a="http://schemas.openxmlformats.org/drawingml/2006/main">
          <a:off x="2521306" y="2650232"/>
          <a:ext cx="1726387" cy="75225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dirty="0" smtClean="0">
              <a:latin typeface="Arial" panose="020B0604020202020204" pitchFamily="34" charset="0"/>
              <a:cs typeface="Arial" panose="020B0604020202020204" pitchFamily="34" charset="0"/>
            </a:rPr>
            <a:t>Federal Grant-</a:t>
          </a:r>
        </a:p>
        <a:p xmlns:a="http://schemas.openxmlformats.org/drawingml/2006/main">
          <a:pPr algn="ctr"/>
          <a:r>
            <a:rPr lang="en-US" sz="1800" dirty="0" smtClean="0">
              <a:latin typeface="Arial" panose="020B0604020202020204" pitchFamily="34" charset="0"/>
              <a:cs typeface="Arial" panose="020B0604020202020204" pitchFamily="34" charset="0"/>
            </a:rPr>
            <a:t>75%</a:t>
          </a:r>
          <a:endParaRPr lang="en-US" sz="1800" dirty="0">
            <a:latin typeface="Arial" panose="020B0604020202020204" pitchFamily="34" charset="0"/>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248" y="4459526"/>
            <a:ext cx="5681980" cy="4224813"/>
          </a:xfrm>
          <a:prstGeom prst="rect">
            <a:avLst/>
          </a:prstGeom>
          <a:noFill/>
          <a:ln>
            <a:noFill/>
          </a:ln>
        </p:spPr>
        <p:txBody>
          <a:bodyPr spcFirstLastPara="1" wrap="square" lIns="93226" tIns="93226" rIns="93226" bIns="93226"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p:notes"/>
          <p:cNvSpPr txBox="1">
            <a:spLocks noGrp="1"/>
          </p:cNvSpPr>
          <p:nvPr>
            <p:ph type="body" idx="1"/>
          </p:nvPr>
        </p:nvSpPr>
        <p:spPr>
          <a:xfrm>
            <a:off x="710248" y="4459526"/>
            <a:ext cx="5681980" cy="4224813"/>
          </a:xfrm>
          <a:prstGeom prst="rect">
            <a:avLst/>
          </a:prstGeom>
        </p:spPr>
        <p:txBody>
          <a:bodyPr spcFirstLastPara="1" wrap="square" lIns="93226" tIns="93226" rIns="93226" bIns="93226" anchor="t" anchorCtr="0">
            <a:noAutofit/>
          </a:bodyPr>
          <a:lstStyle/>
          <a:p>
            <a:pPr marL="0" indent="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6aee8bff79_0_33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6aee8bff79_0_336:notes"/>
          <p:cNvSpPr txBox="1">
            <a:spLocks noGrp="1"/>
          </p:cNvSpPr>
          <p:nvPr>
            <p:ph type="body" idx="1"/>
          </p:nvPr>
        </p:nvSpPr>
        <p:spPr>
          <a:xfrm>
            <a:off x="710248" y="4459526"/>
            <a:ext cx="5681980" cy="4224813"/>
          </a:xfrm>
          <a:prstGeom prst="rect">
            <a:avLst/>
          </a:prstGeom>
        </p:spPr>
        <p:txBody>
          <a:bodyPr spcFirstLastPara="1" wrap="square" lIns="93226" tIns="93226" rIns="93226" bIns="93226" anchor="t" anchorCtr="0">
            <a:noAutofit/>
          </a:bodyPr>
          <a:lstStyle/>
          <a:p>
            <a:pPr marL="0" indent="0">
              <a:buNone/>
            </a:pPr>
            <a:r>
              <a:rPr lang="en-US" dirty="0" smtClean="0"/>
              <a:t>The Wyoming SEA has fiscal responsibility for both Federal and State appropriated</a:t>
            </a:r>
            <a:r>
              <a:rPr lang="en-US" baseline="0" dirty="0" smtClean="0"/>
              <a:t> grants. Federal funds come from the U.S. Department of Education (OCTAE) while State funds are appropriated by the Wyoming legislature. </a:t>
            </a:r>
          </a:p>
          <a:p>
            <a:pPr marL="0" indent="0">
              <a:buNone/>
            </a:pPr>
            <a:endParaRPr lang="en-US" baseline="0" dirty="0" smtClean="0"/>
          </a:p>
          <a:p>
            <a:pPr marL="0" indent="0">
              <a:buNone/>
            </a:pPr>
            <a:r>
              <a:rPr lang="en-US" baseline="0" dirty="0" smtClean="0"/>
              <a:t>In Wyoming, Adult Education Federal and State grant fund are utilized to support all local programming, except IELCE which is exclusively federal funding.</a:t>
            </a:r>
          </a:p>
          <a:p>
            <a:pPr marL="0" indent="0">
              <a:buNone/>
            </a:pPr>
            <a:endParaRPr lang="en-US" baseline="0" dirty="0" smtClean="0"/>
          </a:p>
          <a:p>
            <a:pPr marL="0" indent="0">
              <a:buNone/>
            </a:pPr>
            <a:r>
              <a:rPr lang="en-US" baseline="0" dirty="0" smtClean="0"/>
              <a:t>Across the United States, Wyoming receives the lowest amount of federal funds for any State. Consequently, many AE programs in Wyoming are VERY limited in what they can offer simply due to a lack of available funds.</a:t>
            </a:r>
            <a:endParaRPr dirty="0"/>
          </a:p>
        </p:txBody>
      </p:sp>
    </p:spTree>
    <p:extLst>
      <p:ext uri="{BB962C8B-B14F-4D97-AF65-F5344CB8AC3E}">
        <p14:creationId xmlns:p14="http://schemas.microsoft.com/office/powerpoint/2010/main" val="2869693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6aee8bff79_0_33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6aee8bff79_0_336:notes"/>
          <p:cNvSpPr txBox="1">
            <a:spLocks noGrp="1"/>
          </p:cNvSpPr>
          <p:nvPr>
            <p:ph type="body" idx="1"/>
          </p:nvPr>
        </p:nvSpPr>
        <p:spPr>
          <a:xfrm>
            <a:off x="710248" y="4459526"/>
            <a:ext cx="5681980" cy="4224813"/>
          </a:xfrm>
          <a:prstGeom prst="rect">
            <a:avLst/>
          </a:prstGeom>
        </p:spPr>
        <p:txBody>
          <a:bodyPr spcFirstLastPara="1" wrap="square" lIns="93226" tIns="93226" rIns="93226" bIns="93226" anchor="t" anchorCtr="0">
            <a:noAutofit/>
          </a:bodyPr>
          <a:lstStyle/>
          <a:p>
            <a:pPr marL="0" indent="0">
              <a:buNone/>
            </a:pPr>
            <a:r>
              <a:rPr lang="en-US" dirty="0" smtClean="0"/>
              <a:t>Both federal and state grant funds are utilized in Wyoming’s funding formula.</a:t>
            </a:r>
          </a:p>
          <a:p>
            <a:pPr marL="0" indent="0">
              <a:buNone/>
            </a:pPr>
            <a:endParaRPr lang="en-US" dirty="0" smtClean="0"/>
          </a:p>
          <a:p>
            <a:pPr marL="0" indent="0">
              <a:buNone/>
            </a:pPr>
            <a:r>
              <a:rPr lang="en-US" dirty="0" smtClean="0"/>
              <a:t>Wyoming’s Adult Education program utilizes a performance</a:t>
            </a:r>
            <a:r>
              <a:rPr lang="en-US" baseline="0" dirty="0" smtClean="0"/>
              <a:t> based funding formula in the distribution of funds. There are several components to the funding formula which are NOT based upon performance and rely upon other program/regional factors such as census data, outreach sites, total enrollments, and corrections education. In addition, each approved provider is awarded $70,000 in base funding as a means to help stabilize funding in times when there are funding shortfalls.</a:t>
            </a:r>
          </a:p>
          <a:p>
            <a:pPr marL="0" indent="0">
              <a:buNone/>
            </a:pPr>
            <a:endParaRPr lang="en-US" baseline="0" dirty="0" smtClean="0"/>
          </a:p>
          <a:p>
            <a:pPr marL="0" indent="0">
              <a:buNone/>
            </a:pPr>
            <a:r>
              <a:rPr lang="en-US" baseline="0" dirty="0" smtClean="0"/>
              <a:t>Performance based funding includes how well the program met targets at each educational functioning level in the previous year as well as the number of completions.</a:t>
            </a:r>
          </a:p>
          <a:p>
            <a:pPr marL="0" indent="0">
              <a:buNone/>
            </a:pPr>
            <a:endParaRPr lang="en-US" baseline="0" dirty="0" smtClean="0"/>
          </a:p>
          <a:p>
            <a:pPr marL="0" indent="0">
              <a:buNone/>
            </a:pPr>
            <a:r>
              <a:rPr lang="en-US" baseline="0" dirty="0" smtClean="0"/>
              <a:t>Awarded amounts use both base and performance based funding.</a:t>
            </a:r>
          </a:p>
          <a:p>
            <a:pPr marL="0" indent="0">
              <a:buNone/>
            </a:pPr>
            <a:endParaRPr lang="en-US" baseline="0" dirty="0" smtClean="0"/>
          </a:p>
          <a:p>
            <a:pPr marL="0" indent="0">
              <a:buNone/>
            </a:pPr>
            <a:r>
              <a:rPr lang="en-US" baseline="0" dirty="0" smtClean="0"/>
              <a:t>A copy of the model is available upon request to local providers.</a:t>
            </a:r>
          </a:p>
          <a:p>
            <a:pPr marL="0" indent="0">
              <a:buNone/>
            </a:pPr>
            <a:endParaRPr dirty="0"/>
          </a:p>
        </p:txBody>
      </p:sp>
    </p:spTree>
    <p:extLst>
      <p:ext uri="{BB962C8B-B14F-4D97-AF65-F5344CB8AC3E}">
        <p14:creationId xmlns:p14="http://schemas.microsoft.com/office/powerpoint/2010/main" val="1163609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1877" indent="0">
              <a:buNone/>
            </a:pPr>
            <a:r>
              <a:rPr lang="en-US" dirty="0" smtClean="0"/>
              <a:t>Award documents are typically made in May/June after the SEA knows how much</a:t>
            </a:r>
            <a:r>
              <a:rPr lang="en-US" baseline="0" dirty="0" smtClean="0"/>
              <a:t> federal and state allocations to Adult Education will be.</a:t>
            </a:r>
          </a:p>
          <a:p>
            <a:pPr marL="161877" indent="0">
              <a:buNone/>
            </a:pPr>
            <a:endParaRPr lang="en-US" baseline="0" dirty="0" smtClean="0"/>
          </a:p>
          <a:p>
            <a:pPr marL="161877" indent="0">
              <a:buNone/>
            </a:pPr>
            <a:r>
              <a:rPr lang="en-US" baseline="0" dirty="0" smtClean="0"/>
              <a:t>Award letters state the amount of federal and state funds to be received.</a:t>
            </a:r>
          </a:p>
          <a:p>
            <a:pPr marL="161877" indent="0">
              <a:buNone/>
            </a:pPr>
            <a:endParaRPr lang="en-US" baseline="0" dirty="0" smtClean="0"/>
          </a:p>
          <a:p>
            <a:pPr marL="161877" indent="0">
              <a:buNone/>
            </a:pPr>
            <a:r>
              <a:rPr lang="en-US" baseline="0" dirty="0" smtClean="0"/>
              <a:t>They outline grant stipulations and due dates of various reports throughout the year.</a:t>
            </a:r>
            <a:endParaRPr lang="en-US" dirty="0"/>
          </a:p>
        </p:txBody>
      </p:sp>
    </p:spTree>
    <p:extLst>
      <p:ext uri="{BB962C8B-B14F-4D97-AF65-F5344CB8AC3E}">
        <p14:creationId xmlns:p14="http://schemas.microsoft.com/office/powerpoint/2010/main" val="1688699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1877" indent="0">
              <a:buNone/>
            </a:pPr>
            <a:r>
              <a:rPr lang="en-US" dirty="0" smtClean="0"/>
              <a:t>A grant agreement is sent to all approved providers</a:t>
            </a:r>
            <a:r>
              <a:rPr lang="en-US" baseline="0" dirty="0" smtClean="0"/>
              <a:t> after an award letter has been sent. The grant agreement outlines the terms of the grant in much more detail than the award letter and serves as a contract between the grantee and the Wyoming Community College Commission. </a:t>
            </a:r>
          </a:p>
          <a:p>
            <a:pPr marL="161877" indent="0">
              <a:buNone/>
            </a:pPr>
            <a:endParaRPr lang="en-US" baseline="0" dirty="0" smtClean="0"/>
          </a:p>
          <a:p>
            <a:pPr marL="161877" indent="0">
              <a:buNone/>
            </a:pPr>
            <a:r>
              <a:rPr lang="en-US" baseline="0" dirty="0" smtClean="0"/>
              <a:t>Items covered in the agreement include:</a:t>
            </a:r>
          </a:p>
          <a:p>
            <a:pPr marL="161877" indent="0">
              <a:buNone/>
            </a:pPr>
            <a:r>
              <a:rPr lang="en-US" baseline="0" dirty="0" smtClean="0"/>
              <a:t>1)  who the grant is between (i.e. the Parties). </a:t>
            </a:r>
          </a:p>
          <a:p>
            <a:pPr marL="161877" indent="0">
              <a:buNone/>
            </a:pPr>
            <a:r>
              <a:rPr lang="en-US" baseline="0" dirty="0" smtClean="0"/>
              <a:t>2) The Purpose of the Agreement outlines what the grant is for.</a:t>
            </a:r>
          </a:p>
          <a:p>
            <a:pPr marL="161877" indent="0">
              <a:buNone/>
            </a:pPr>
            <a:r>
              <a:rPr lang="en-US" baseline="0" dirty="0" smtClean="0"/>
              <a:t>3) Terms of Agreement and Required Approval details the dates for which the grant is valid</a:t>
            </a:r>
          </a:p>
          <a:p>
            <a:pPr marL="161877" indent="0">
              <a:buNone/>
            </a:pPr>
            <a:r>
              <a:rPr lang="en-US" dirty="0" smtClean="0"/>
              <a:t>4) The</a:t>
            </a:r>
            <a:r>
              <a:rPr lang="en-US" baseline="0" dirty="0" smtClean="0"/>
              <a:t> Payment portion of the GA has many sub-sections which include such things as how reimbursements are to be made, due dates in which drawdowns must be submitted, how a drawdown is to be submitted, and other items relating to payment.</a:t>
            </a:r>
          </a:p>
          <a:p>
            <a:pPr marL="161877" indent="0">
              <a:buNone/>
            </a:pPr>
            <a:r>
              <a:rPr lang="en-US" baseline="0" dirty="0" smtClean="0"/>
              <a:t>5) The Responsibilities of the Grantee discusses the type of individual that can be served, allowable instructional activities, assessment information, data collection, referrals, professional development, the use of evidence-based literacy instructional materials in classrooms, and other responsibilities of the grantee as mandated by federal and state protocols.</a:t>
            </a:r>
          </a:p>
          <a:p>
            <a:pPr marL="161877" indent="0">
              <a:buNone/>
            </a:pPr>
            <a:r>
              <a:rPr lang="en-US" baseline="0" dirty="0" smtClean="0"/>
              <a:t>6) Responsibilities of the Agency include items on the provision of technical assistance, data matching, monitoring, and other required mandates.</a:t>
            </a:r>
          </a:p>
          <a:p>
            <a:pPr marL="161877" indent="0">
              <a:buNone/>
            </a:pPr>
            <a:r>
              <a:rPr lang="en-US" baseline="0" dirty="0" smtClean="0"/>
              <a:t>7) The Special Provisions section outlines the use of the LACES database, auditing, performance, restrictions for funding corrections, EDGAR provisions, program income, purchasing restrictions, report due dates for the year, site visits, and other federal requirements of an AE grant</a:t>
            </a:r>
          </a:p>
          <a:p>
            <a:pPr marL="161877" indent="0">
              <a:buNone/>
            </a:pPr>
            <a:r>
              <a:rPr lang="en-US" baseline="0" dirty="0" smtClean="0"/>
              <a:t>8) The General Provisions sections reviews the availability of funds, SEA access to local provider grant records, and other legal requirements for the grant.</a:t>
            </a:r>
          </a:p>
          <a:p>
            <a:pPr marL="161877" indent="0">
              <a:buNone/>
            </a:pPr>
            <a:endParaRPr lang="en-US" baseline="0" dirty="0" smtClean="0"/>
          </a:p>
          <a:p>
            <a:pPr marL="161877" indent="0">
              <a:buNone/>
            </a:pPr>
            <a:r>
              <a:rPr lang="en-US" baseline="0" dirty="0" smtClean="0"/>
              <a:t>The grant is not valid until it is signed by all parties. </a:t>
            </a:r>
          </a:p>
          <a:p>
            <a:pPr marL="161877" indent="0">
              <a:buNone/>
            </a:pPr>
            <a:r>
              <a:rPr lang="en-US" baseline="0" dirty="0" smtClean="0"/>
              <a:t>	</a:t>
            </a:r>
            <a:endParaRPr lang="en-US" dirty="0"/>
          </a:p>
        </p:txBody>
      </p:sp>
    </p:spTree>
    <p:extLst>
      <p:ext uri="{BB962C8B-B14F-4D97-AF65-F5344CB8AC3E}">
        <p14:creationId xmlns:p14="http://schemas.microsoft.com/office/powerpoint/2010/main" val="3102593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6aee8bff79_0_33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6aee8bff79_0_336:notes"/>
          <p:cNvSpPr txBox="1">
            <a:spLocks noGrp="1"/>
          </p:cNvSpPr>
          <p:nvPr>
            <p:ph type="body" idx="1"/>
          </p:nvPr>
        </p:nvSpPr>
        <p:spPr>
          <a:xfrm>
            <a:off x="710248" y="4459526"/>
            <a:ext cx="5681980" cy="4224813"/>
          </a:xfrm>
          <a:prstGeom prst="rect">
            <a:avLst/>
          </a:prstGeom>
        </p:spPr>
        <p:txBody>
          <a:bodyPr spcFirstLastPara="1" wrap="square" lIns="93226" tIns="93226" rIns="93226" bIns="93226" anchor="t" anchorCtr="0">
            <a:noAutofit/>
          </a:bodyPr>
          <a:lstStyle/>
          <a:p>
            <a:pPr marL="0" indent="0">
              <a:buNone/>
            </a:pPr>
            <a:endParaRPr dirty="0"/>
          </a:p>
        </p:txBody>
      </p:sp>
    </p:spTree>
    <p:extLst>
      <p:ext uri="{BB962C8B-B14F-4D97-AF65-F5344CB8AC3E}">
        <p14:creationId xmlns:p14="http://schemas.microsoft.com/office/powerpoint/2010/main" val="1275920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1877" indent="0">
              <a:buNone/>
            </a:pPr>
            <a:endParaRPr lang="en-US" dirty="0"/>
          </a:p>
        </p:txBody>
      </p:sp>
    </p:spTree>
    <p:extLst>
      <p:ext uri="{BB962C8B-B14F-4D97-AF65-F5344CB8AC3E}">
        <p14:creationId xmlns:p14="http://schemas.microsoft.com/office/powerpoint/2010/main" val="1568981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6aee8bff79_0_33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6aee8bff79_0_336:notes"/>
          <p:cNvSpPr txBox="1">
            <a:spLocks noGrp="1"/>
          </p:cNvSpPr>
          <p:nvPr>
            <p:ph type="body" idx="1"/>
          </p:nvPr>
        </p:nvSpPr>
        <p:spPr>
          <a:xfrm>
            <a:off x="710248" y="4459526"/>
            <a:ext cx="5681980" cy="4224813"/>
          </a:xfrm>
          <a:prstGeom prst="rect">
            <a:avLst/>
          </a:prstGeom>
        </p:spPr>
        <p:txBody>
          <a:bodyPr spcFirstLastPara="1" wrap="square" lIns="93226" tIns="93226" rIns="93226" bIns="93226" anchor="t" anchorCtr="0">
            <a:noAutofit/>
          </a:bodyPr>
          <a:lstStyle/>
          <a:p>
            <a:pPr marL="0" indent="0">
              <a:buNone/>
            </a:pPr>
            <a:r>
              <a:rPr lang="en-US" dirty="0" smtClean="0"/>
              <a:t>AEFLA Section 241(a)</a:t>
            </a:r>
            <a:r>
              <a:rPr lang="en-US" baseline="0" dirty="0" smtClean="0"/>
              <a:t> mandates: “Funds made available for AEFLA activities under this title shall supplement and not supplant other State or local public funds expended for adult education and literacy activities.”</a:t>
            </a:r>
          </a:p>
          <a:p>
            <a:pPr marL="0" indent="0">
              <a:buNone/>
            </a:pPr>
            <a:endParaRPr lang="en-US" baseline="0" dirty="0" smtClean="0"/>
          </a:p>
          <a:p>
            <a:pPr marL="0" indent="0">
              <a:buNone/>
            </a:pPr>
            <a:r>
              <a:rPr lang="en-US" baseline="0" dirty="0" smtClean="0"/>
              <a:t>In accordance with WIOA Title II (Sec. 241), funds made available for adult education  and literacy activities under the AE grant in Wyoming shall supplement and not supplant other State or local public funds expended for adult education and literacy activities. </a:t>
            </a:r>
          </a:p>
          <a:p>
            <a:pPr marL="0" indent="0">
              <a:buNone/>
            </a:pPr>
            <a:endParaRPr lang="en-US" baseline="0" dirty="0" smtClean="0"/>
          </a:p>
          <a:p>
            <a:pPr marL="0" indent="0">
              <a:buNone/>
            </a:pPr>
            <a:endParaRPr lang="en-US" baseline="0" dirty="0" smtClean="0"/>
          </a:p>
          <a:p>
            <a:pPr marL="0" indent="0">
              <a:buNone/>
            </a:pPr>
            <a:endParaRPr dirty="0"/>
          </a:p>
        </p:txBody>
      </p:sp>
    </p:spTree>
    <p:extLst>
      <p:ext uri="{BB962C8B-B14F-4D97-AF65-F5344CB8AC3E}">
        <p14:creationId xmlns:p14="http://schemas.microsoft.com/office/powerpoint/2010/main" val="36707494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931284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6aee8bff79_0_33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6aee8bff79_0_336:notes"/>
          <p:cNvSpPr txBox="1">
            <a:spLocks noGrp="1"/>
          </p:cNvSpPr>
          <p:nvPr>
            <p:ph type="body" idx="1"/>
          </p:nvPr>
        </p:nvSpPr>
        <p:spPr>
          <a:xfrm>
            <a:off x="710248" y="4459526"/>
            <a:ext cx="5681980" cy="4224813"/>
          </a:xfrm>
          <a:prstGeom prst="rect">
            <a:avLst/>
          </a:prstGeom>
        </p:spPr>
        <p:txBody>
          <a:bodyPr spcFirstLastPara="1" wrap="square" lIns="93226" tIns="93226" rIns="93226" bIns="93226" anchor="t" anchorCtr="0">
            <a:noAutofit/>
          </a:bodyPr>
          <a:lstStyle/>
          <a:p>
            <a:pPr marL="0" indent="0">
              <a:buNone/>
            </a:pPr>
            <a:r>
              <a:rPr lang="en-US" dirty="0" smtClean="0"/>
              <a:t>WIOA Section 233 states that at least ninety-five percent (95%) of an eligible recipient’s federal grant award must be expended for adult education and literacy activities and the remaining amount, not to exceed 5%, shall be used for planning, administration (including carryout out the requirements of section 116), professional development, and the activities described in paragraphs (3) and (5) of section 232.</a:t>
            </a:r>
          </a:p>
          <a:p>
            <a:pPr marL="0" indent="0">
              <a:buNone/>
            </a:pPr>
            <a:endParaRPr lang="en-US" dirty="0" smtClean="0"/>
          </a:p>
          <a:p>
            <a:pPr marL="0" indent="0">
              <a:buNone/>
            </a:pPr>
            <a:r>
              <a:rPr lang="en-US" dirty="0" smtClean="0"/>
              <a:t>In cases where the cost limits described above are too restrictive to allow for the activities described in subsection (a)(2), the eligible provider shall negotiate with the State in order to determine an adequate level of funds to be used for non-instructional purposes. This must be completed by submitting a ‘Waiver Request to Increase Administrative Costs (See next slide). The WCCC will use this to initiate the negotiation of the new percentage.  </a:t>
            </a:r>
          </a:p>
          <a:p>
            <a:pPr marL="0" indent="0">
              <a:buNone/>
            </a:pPr>
            <a:endParaRPr lang="en-US" dirty="0" smtClean="0"/>
          </a:p>
        </p:txBody>
      </p:sp>
    </p:spTree>
    <p:extLst>
      <p:ext uri="{BB962C8B-B14F-4D97-AF65-F5344CB8AC3E}">
        <p14:creationId xmlns:p14="http://schemas.microsoft.com/office/powerpoint/2010/main" val="2461245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A Waiver to increase</a:t>
            </a:r>
            <a:r>
              <a:rPr lang="en-US" baseline="0" dirty="0" smtClean="0"/>
              <a:t> the WIOA restriction of 5% of expenditures on Administration, planning, and professional development is submitted with all new competitive grant applications and is valid for the length of the grant or unless otherwise changed/modified by the State.</a:t>
            </a:r>
            <a:endParaRPr lang="en-US" dirty="0"/>
          </a:p>
        </p:txBody>
      </p:sp>
    </p:spTree>
    <p:extLst>
      <p:ext uri="{BB962C8B-B14F-4D97-AF65-F5344CB8AC3E}">
        <p14:creationId xmlns:p14="http://schemas.microsoft.com/office/powerpoint/2010/main" val="3295400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4085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6aee8bff79_0_33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6aee8bff79_0_336:notes"/>
          <p:cNvSpPr txBox="1">
            <a:spLocks noGrp="1"/>
          </p:cNvSpPr>
          <p:nvPr>
            <p:ph type="body" idx="1"/>
          </p:nvPr>
        </p:nvSpPr>
        <p:spPr>
          <a:xfrm>
            <a:off x="710248" y="4459526"/>
            <a:ext cx="5681980" cy="4224813"/>
          </a:xfrm>
          <a:prstGeom prst="rect">
            <a:avLst/>
          </a:prstGeom>
        </p:spPr>
        <p:txBody>
          <a:bodyPr spcFirstLastPara="1" wrap="square" lIns="93226" tIns="93226" rIns="93226" bIns="93226" anchor="t" anchorCtr="0">
            <a:noAutofit/>
          </a:bodyPr>
          <a:lstStyle/>
          <a:p>
            <a:pPr marL="0" indent="0">
              <a:buNone/>
            </a:pPr>
            <a:r>
              <a:rPr lang="en-US" dirty="0" smtClean="0"/>
              <a:t>AEFLA is a restricted indirect cost grant.  That means that the maximum is 8.5% is the restricted rate for AEFLA programs.</a:t>
            </a:r>
          </a:p>
          <a:p>
            <a:pPr marL="0" indent="0">
              <a:buNone/>
            </a:pPr>
            <a:endParaRPr lang="en-US" dirty="0" smtClean="0"/>
          </a:p>
          <a:p>
            <a:pPr marL="0" indent="0">
              <a:buNone/>
            </a:pPr>
            <a:r>
              <a:rPr lang="en-US" dirty="0" smtClean="0"/>
              <a:t>What are indirect costs?</a:t>
            </a:r>
          </a:p>
          <a:p>
            <a:pPr marL="0" indent="0">
              <a:buNone/>
            </a:pPr>
            <a:r>
              <a:rPr lang="en-US" dirty="0" smtClean="0"/>
              <a:t>Indirect costs represent the expenses of doing business that are not readily identified with a particular grant, contract, project function or activity, but are necessary for the general operation of the organization and the conduct of activities it performs. In theory, costs like heat, light, accounting and personnel might be charged directly if little meters could record minutes in a cross-cutting manner. Practical difficulties preclude such an approach. Therefore, cost allocation plans or indirect cost rates are used to distribute those costs to benefiting revenue sources.</a:t>
            </a:r>
          </a:p>
          <a:p>
            <a:pPr marL="0" indent="0">
              <a:buNone/>
            </a:pPr>
            <a:endParaRPr lang="en-US" dirty="0" smtClean="0"/>
          </a:p>
          <a:p>
            <a:pPr marL="0" indent="0">
              <a:buNone/>
            </a:pPr>
            <a:r>
              <a:rPr lang="en-US" dirty="0" smtClean="0"/>
              <a:t>Looking at it another way, indirect costs are those costs that are not classified as direct. Direct costs can be identified specifically with particular cost objectives such as a grant, contract, project, function or activity. </a:t>
            </a:r>
          </a:p>
          <a:p>
            <a:pPr marL="0" indent="0">
              <a:buNone/>
            </a:pPr>
            <a:endParaRPr lang="en-US" dirty="0" smtClean="0"/>
          </a:p>
          <a:p>
            <a:pPr marL="0" indent="0">
              <a:buNone/>
            </a:pPr>
            <a:r>
              <a:rPr lang="en-US" dirty="0" smtClean="0"/>
              <a:t>Wyoming’s AE programs seldom use this category for budgeting purposes</a:t>
            </a:r>
            <a:r>
              <a:rPr lang="en-US" baseline="0" dirty="0" smtClean="0"/>
              <a:t> as most costs are considered direct cost activities.</a:t>
            </a:r>
            <a:endParaRPr lang="en-US" dirty="0" smtClean="0"/>
          </a:p>
          <a:p>
            <a:pPr marL="0" indent="0">
              <a:buNone/>
            </a:pPr>
            <a:endParaRPr lang="en-US" dirty="0" smtClean="0"/>
          </a:p>
        </p:txBody>
      </p:sp>
    </p:spTree>
    <p:extLst>
      <p:ext uri="{BB962C8B-B14F-4D97-AF65-F5344CB8AC3E}">
        <p14:creationId xmlns:p14="http://schemas.microsoft.com/office/powerpoint/2010/main" val="1837435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6aee8bff79_0_33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6aee8bff79_0_336:notes"/>
          <p:cNvSpPr txBox="1">
            <a:spLocks noGrp="1"/>
          </p:cNvSpPr>
          <p:nvPr>
            <p:ph type="body" idx="1"/>
          </p:nvPr>
        </p:nvSpPr>
        <p:spPr>
          <a:xfrm>
            <a:off x="710248" y="4459526"/>
            <a:ext cx="5681980" cy="4224813"/>
          </a:xfrm>
          <a:prstGeom prst="rect">
            <a:avLst/>
          </a:prstGeom>
        </p:spPr>
        <p:txBody>
          <a:bodyPr spcFirstLastPara="1" wrap="square" lIns="93226" tIns="93226" rIns="93226" bIns="93226" anchor="t" anchorCtr="0">
            <a:noAutofit/>
          </a:bodyPr>
          <a:lstStyle/>
          <a:p>
            <a:pPr marL="0" indent="0">
              <a:buNone/>
            </a:pPr>
            <a:endParaRPr dirty="0"/>
          </a:p>
        </p:txBody>
      </p:sp>
    </p:spTree>
    <p:extLst>
      <p:ext uri="{BB962C8B-B14F-4D97-AF65-F5344CB8AC3E}">
        <p14:creationId xmlns:p14="http://schemas.microsoft.com/office/powerpoint/2010/main" val="1282194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6aee8bff79_0_33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6aee8bff79_0_336:notes"/>
          <p:cNvSpPr txBox="1">
            <a:spLocks noGrp="1"/>
          </p:cNvSpPr>
          <p:nvPr>
            <p:ph type="body" idx="1"/>
          </p:nvPr>
        </p:nvSpPr>
        <p:spPr>
          <a:xfrm>
            <a:off x="710248" y="4459526"/>
            <a:ext cx="5681980" cy="4224813"/>
          </a:xfrm>
          <a:prstGeom prst="rect">
            <a:avLst/>
          </a:prstGeom>
        </p:spPr>
        <p:txBody>
          <a:bodyPr spcFirstLastPara="1" wrap="square" lIns="93226" tIns="93226" rIns="93226" bIns="93226" anchor="t" anchorCtr="0">
            <a:noAutofit/>
          </a:bodyPr>
          <a:lstStyle/>
          <a:p>
            <a:pPr marL="0" indent="0">
              <a:buNone/>
            </a:pPr>
            <a:r>
              <a:rPr lang="en-US" dirty="0" smtClean="0"/>
              <a:t>Program income is defined as gross income received by the grantee or sub-grantee directly generated by a grant supported activity, or earned only as a result of the grant agreement during the grant period. Funds so earned may be added to the grant and used for the purposes and under the conditions of the grant agreement, and must be reported as expenditures to AEFLA.  </a:t>
            </a:r>
          </a:p>
          <a:p>
            <a:pPr marL="0" indent="0">
              <a:buNone/>
            </a:pPr>
            <a:endParaRPr lang="en-US" dirty="0" smtClean="0"/>
          </a:p>
          <a:p>
            <a:pPr marL="0" indent="0">
              <a:buNone/>
            </a:pPr>
            <a:r>
              <a:rPr lang="en-US" dirty="0" smtClean="0"/>
              <a:t>Local providers charging fees must use the program income generated by adult education funds for allowable costs to the adult education program, expanding available resources for adult education, workplace literacy, English language acquisition and adult secondary education. </a:t>
            </a:r>
          </a:p>
          <a:p>
            <a:pPr marL="0" indent="0">
              <a:buNone/>
            </a:pPr>
            <a:endParaRPr lang="en-US" dirty="0" smtClean="0"/>
          </a:p>
          <a:p>
            <a:pPr marL="0" indent="0">
              <a:buNone/>
            </a:pPr>
            <a:r>
              <a:rPr lang="en-US" dirty="0" smtClean="0"/>
              <a:t>Fees must be necessary and reasonable and not impose a barrier to the participation of disadvantaged persons. Providers are prohibited from counting tuition and fees collected from students toward meeting matching and cost-sharing. Fees collected must be used by the AEFLA program during the year they are collected and may not be used as general funds of the applicant organization. All program income for the year must be reported on the Fiscal Financial Reports (FFR’s) submitted at year end as the State is required to track these funds for reporting purposes.</a:t>
            </a:r>
          </a:p>
          <a:p>
            <a:pPr marL="0" indent="0">
              <a:buFont typeface="Wingdings" panose="05000000000000000000" pitchFamily="2" charset="2"/>
              <a:buNone/>
            </a:pPr>
            <a:endParaRPr lang="en-US" baseline="0" dirty="0" smtClean="0"/>
          </a:p>
          <a:p>
            <a:pPr marL="0" indent="0">
              <a:buFont typeface="Wingdings" panose="05000000000000000000" pitchFamily="2" charset="2"/>
              <a:buNone/>
            </a:pPr>
            <a:r>
              <a:rPr lang="en-US" baseline="0" dirty="0" smtClean="0"/>
              <a:t>Use of program income may only be used for current costs of operating the AE program and for the purposes and under the conditions of the grant agreement. </a:t>
            </a:r>
          </a:p>
          <a:p>
            <a:pPr marL="0" indent="0">
              <a:buFont typeface="Wingdings" panose="05000000000000000000" pitchFamily="2" charset="2"/>
              <a:buNone/>
            </a:pPr>
            <a:endParaRPr lang="en-US" baseline="0" dirty="0" smtClean="0"/>
          </a:p>
        </p:txBody>
      </p:sp>
    </p:spTree>
    <p:extLst>
      <p:ext uri="{BB962C8B-B14F-4D97-AF65-F5344CB8AC3E}">
        <p14:creationId xmlns:p14="http://schemas.microsoft.com/office/powerpoint/2010/main" val="3049461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6aee8bff79_0_33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6aee8bff79_0_336:notes"/>
          <p:cNvSpPr txBox="1">
            <a:spLocks noGrp="1"/>
          </p:cNvSpPr>
          <p:nvPr>
            <p:ph type="body" idx="1"/>
          </p:nvPr>
        </p:nvSpPr>
        <p:spPr>
          <a:xfrm>
            <a:off x="710248" y="4459526"/>
            <a:ext cx="5681980" cy="4224813"/>
          </a:xfrm>
          <a:prstGeom prst="rect">
            <a:avLst/>
          </a:prstGeom>
        </p:spPr>
        <p:txBody>
          <a:bodyPr spcFirstLastPara="1" wrap="square" lIns="93226" tIns="93226" rIns="93226" bIns="93226" anchor="t" anchorCtr="0">
            <a:noAutofit/>
          </a:bodyPr>
          <a:lstStyle/>
          <a:p>
            <a:pPr marL="0" indent="0">
              <a:buNone/>
            </a:pPr>
            <a:r>
              <a:rPr lang="en-US" dirty="0" smtClean="0"/>
              <a:t>Budgeting for AE grants is a multi-step process</a:t>
            </a:r>
            <a:r>
              <a:rPr lang="en-US" baseline="0" dirty="0" smtClean="0"/>
              <a:t> and involves not only multiple forms, but budgets have to be created at least two times in the application process: once with the (re)application where the grantee requests funding and again after grant awards are made to align budgets to award amounts.</a:t>
            </a:r>
          </a:p>
          <a:p>
            <a:pPr marL="0" indent="0">
              <a:buNone/>
            </a:pPr>
            <a:endParaRPr lang="en-US" baseline="0" dirty="0" smtClean="0"/>
          </a:p>
          <a:p>
            <a:pPr marL="0" indent="0">
              <a:buNone/>
            </a:pPr>
            <a:r>
              <a:rPr lang="en-US" baseline="0" dirty="0" smtClean="0"/>
              <a:t>Initial budgets must be made for Adult Education, Corrections, and IELCE grants so programs with multiple award types have to create multiple budgets.</a:t>
            </a:r>
          </a:p>
          <a:p>
            <a:pPr marL="0" indent="0">
              <a:buNone/>
            </a:pPr>
            <a:endParaRPr lang="en-US" baseline="0" dirty="0" smtClean="0"/>
          </a:p>
          <a:p>
            <a:pPr marL="0" indent="0">
              <a:buNone/>
            </a:pPr>
            <a:r>
              <a:rPr lang="en-US" baseline="0" dirty="0" smtClean="0"/>
              <a:t>Along with the budget are multiple other supporting budget related documents, such as a plan for professional development, salaries &amp; benefits to be paid off the grant, and a budget narrative which are all discussed on subsequent slides.</a:t>
            </a:r>
          </a:p>
          <a:p>
            <a:pPr marL="0" indent="0">
              <a:buNone/>
            </a:pPr>
            <a:endParaRPr lang="en-US" baseline="0" dirty="0" smtClean="0"/>
          </a:p>
          <a:p>
            <a:pPr marL="0" indent="0">
              <a:buNone/>
            </a:pPr>
            <a:endParaRPr dirty="0"/>
          </a:p>
        </p:txBody>
      </p:sp>
    </p:spTree>
    <p:extLst>
      <p:ext uri="{BB962C8B-B14F-4D97-AF65-F5344CB8AC3E}">
        <p14:creationId xmlns:p14="http://schemas.microsoft.com/office/powerpoint/2010/main" val="1473656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1877" indent="0">
              <a:buNone/>
            </a:pPr>
            <a:r>
              <a:rPr lang="en-US" dirty="0" smtClean="0"/>
              <a:t>Budgets are broken down into two main categories: Administration &amp; Professional</a:t>
            </a:r>
            <a:r>
              <a:rPr lang="en-US" baseline="0" dirty="0" smtClean="0"/>
              <a:t> Development AND Instruction.</a:t>
            </a:r>
          </a:p>
          <a:p>
            <a:pPr marL="161877" indent="0">
              <a:buNone/>
            </a:pPr>
            <a:endParaRPr lang="en-US" baseline="0" dirty="0" smtClean="0"/>
          </a:p>
          <a:p>
            <a:pPr marL="161877" indent="0">
              <a:buNone/>
            </a:pPr>
            <a:r>
              <a:rPr lang="en-US" baseline="0" dirty="0" smtClean="0"/>
              <a:t>Federal legislation (WIOA Sec 222(a)) only allows grantees to utilize 5% of awarded funds for administration and professional development. However, if that amount is not sufficient, programs may request, through a waiver process (See subsequent slide) up to 18% of awarded funds be utilized for Admin &amp; PD.</a:t>
            </a:r>
          </a:p>
          <a:p>
            <a:pPr marL="161877" indent="0">
              <a:buNone/>
            </a:pPr>
            <a:endParaRPr lang="en-US" baseline="0" dirty="0" smtClean="0"/>
          </a:p>
          <a:p>
            <a:pPr marL="161877" indent="0">
              <a:buNone/>
            </a:pPr>
            <a:r>
              <a:rPr lang="en-US" b="1" u="sng" baseline="0" dirty="0" smtClean="0"/>
              <a:t>Administration:</a:t>
            </a:r>
          </a:p>
          <a:p>
            <a:pPr marL="161877" indent="0">
              <a:buNone/>
            </a:pPr>
            <a:r>
              <a:rPr lang="en-US" baseline="0" dirty="0" smtClean="0"/>
              <a:t>Because of the 5% restriction, programs may have to split a director’s salary &amp; benefits between administration and instruction. How this is done is entirely up to the local program.</a:t>
            </a:r>
          </a:p>
          <a:p>
            <a:pPr marL="161877" indent="0">
              <a:buNone/>
            </a:pPr>
            <a:endParaRPr lang="en-US" baseline="0" dirty="0" smtClean="0"/>
          </a:p>
          <a:p>
            <a:pPr marL="161877" indent="0">
              <a:buNone/>
            </a:pPr>
            <a:r>
              <a:rPr lang="en-US" baseline="0" dirty="0" smtClean="0"/>
              <a:t>Most programs in Wyoming do not have sufficient funds to utilize the budget line items for Support staff, Purchased Services and Space/Rent, so these are typically left blank.</a:t>
            </a:r>
          </a:p>
          <a:p>
            <a:pPr marL="161877" indent="0">
              <a:buNone/>
            </a:pPr>
            <a:endParaRPr lang="en-US" baseline="0" dirty="0" smtClean="0"/>
          </a:p>
          <a:p>
            <a:pPr marL="161877" indent="0">
              <a:buNone/>
            </a:pPr>
            <a:r>
              <a:rPr lang="en-US" i="1" baseline="0" dirty="0" smtClean="0"/>
              <a:t>Purchased Services defined:</a:t>
            </a:r>
          </a:p>
          <a:p>
            <a:pPr marL="161877" indent="0">
              <a:buNone/>
            </a:pPr>
            <a:r>
              <a:rPr lang="en-US" baseline="0" dirty="0" smtClean="0"/>
              <a:t>These are services which by their nature can be performed only by persons or firms with specialized skills and knowledge.  While a product may or may not result from the transaction, the primary reason for the purchase is the service provided.  Included are the services of auditors, consultants, trainings, etc. Each provider is required to have, at a minimum, an annual financial review conducted by an independent audit firm.  </a:t>
            </a:r>
          </a:p>
          <a:p>
            <a:pPr marL="161877" indent="0">
              <a:buNone/>
            </a:pPr>
            <a:endParaRPr lang="en-US" baseline="0" dirty="0" smtClean="0"/>
          </a:p>
          <a:p>
            <a:pPr marL="161877" indent="0">
              <a:buNone/>
            </a:pPr>
            <a:r>
              <a:rPr lang="en-US" i="1" baseline="0" dirty="0" smtClean="0"/>
              <a:t>Other Purchased Services </a:t>
            </a:r>
          </a:p>
          <a:p>
            <a:pPr marL="161877" indent="0">
              <a:buNone/>
            </a:pPr>
            <a:r>
              <a:rPr lang="en-US" baseline="0" dirty="0" smtClean="0"/>
              <a:t>Other purchased services are amounts paid for services rendered by organizations or personnel not on the payroll of the Adult Education program (separate from Professional and Technical Services or Property Services).  While a product may or may not result from the transaction, the primary reason for the purchase is the service provided.  </a:t>
            </a:r>
          </a:p>
          <a:p>
            <a:pPr marL="161877" indent="0">
              <a:buNone/>
            </a:pPr>
            <a:endParaRPr lang="en-US" baseline="0" dirty="0" smtClean="0"/>
          </a:p>
          <a:p>
            <a:pPr marL="161877" indent="0">
              <a:buNone/>
            </a:pPr>
            <a:r>
              <a:rPr lang="en-US" i="1" baseline="0" dirty="0" smtClean="0"/>
              <a:t>Materials &amp; Supplies</a:t>
            </a:r>
          </a:p>
          <a:p>
            <a:pPr marL="161877" indent="0">
              <a:buNone/>
            </a:pPr>
            <a:r>
              <a:rPr lang="en-US" baseline="0" dirty="0" smtClean="0"/>
              <a:t>Amounts paid for items consumed, worn out, or deteriorated through use; or items that lose their identity through fabrication or incorporation into different or more complex units or substances.  Items not contributing to a program’s fixed assets, as evaluated by the provider’s fixed assets policy, may be coded as supply items, or may be coded as non-capital equipment.  Items contributing to the program’s fixed assets must be coded as equipment.  All computers must be tracked with inventory.  Include all supplies, books and periodicals, and electronic media materials here.  All books, calculators, and equipment purchased with AE grant funds must be clearly labeled as being purchased with AE grant funds. Labels must be placed on these items that contains the WCCC logo, and the wording “These services are federally funded through the Adult Education program administered by the Wyoming Community College Commission.” (State)</a:t>
            </a:r>
          </a:p>
          <a:p>
            <a:pPr marL="161877" indent="0">
              <a:buNone/>
            </a:pPr>
            <a:endParaRPr lang="en-US" baseline="0" dirty="0" smtClean="0"/>
          </a:p>
          <a:p>
            <a:pPr marL="161877" indent="0">
              <a:buNone/>
            </a:pPr>
            <a:r>
              <a:rPr lang="en-US" i="1" baseline="0" dirty="0" smtClean="0"/>
              <a:t>Equipment</a:t>
            </a:r>
          </a:p>
          <a:p>
            <a:pPr marL="161877" indent="0">
              <a:buNone/>
            </a:pPr>
            <a:r>
              <a:rPr lang="en-US" baseline="0" dirty="0" smtClean="0"/>
              <a:t>Expenditures in this line item include the purchase, lease, or rental of initial equipment, additional equipment, or replacement equipment of $5,000 or greater cost per item.  Expenditures are to be used solely for adult education services. These expenditures may be administrative in nature.  All items in this category must be clearly explained and detailed in the Budget Detail Sheet. Programs must maintain an up-to-date inventory of equipment. </a:t>
            </a:r>
          </a:p>
          <a:p>
            <a:pPr marL="161877" indent="0">
              <a:buNone/>
            </a:pPr>
            <a:endParaRPr lang="en-US" baseline="0" dirty="0" smtClean="0"/>
          </a:p>
          <a:p>
            <a:pPr marL="161877" indent="0">
              <a:buNone/>
            </a:pPr>
            <a:r>
              <a:rPr lang="en-US" i="1" baseline="0" dirty="0" smtClean="0"/>
              <a:t>Indirect Costs (See subsequent slide)</a:t>
            </a:r>
          </a:p>
          <a:p>
            <a:pPr marL="161877" indent="0">
              <a:buNone/>
            </a:pPr>
            <a:r>
              <a:rPr lang="en-US" b="0" i="0" dirty="0" smtClean="0">
                <a:solidFill>
                  <a:srgbClr val="030A13"/>
                </a:solidFill>
                <a:effectLst/>
                <a:latin typeface="Helvetica Neue"/>
              </a:rPr>
              <a:t>Indirect costs represent the expenses of doing business that are not readily identified with a particular grant, contract, project function or activity, but are necessary for the general operation of the organization and the conduct of activities it performs. Programs</a:t>
            </a:r>
            <a:r>
              <a:rPr lang="en-US" b="0" i="0" baseline="0" dirty="0" smtClean="0">
                <a:solidFill>
                  <a:srgbClr val="030A13"/>
                </a:solidFill>
                <a:effectLst/>
                <a:latin typeface="Helvetica Neue"/>
              </a:rPr>
              <a:t> that want to have a budget line item must have a pre-established cost rate approved by the Wyoming Dept. of Education AND must have the requested rate approved by the Wyoming Community College Commission before a final budget is submitted. </a:t>
            </a:r>
          </a:p>
          <a:p>
            <a:pPr marL="161877" indent="0">
              <a:buNone/>
            </a:pPr>
            <a:endParaRPr lang="en-US" b="0" i="0" baseline="0" dirty="0" smtClean="0">
              <a:solidFill>
                <a:srgbClr val="030A13"/>
              </a:solidFill>
              <a:effectLst/>
              <a:latin typeface="Helvetica Neue"/>
            </a:endParaRPr>
          </a:p>
          <a:p>
            <a:pPr marL="161877" indent="0">
              <a:buNone/>
            </a:pPr>
            <a:r>
              <a:rPr lang="en-US" b="0" i="0" baseline="0" dirty="0" smtClean="0">
                <a:solidFill>
                  <a:srgbClr val="030A13"/>
                </a:solidFill>
                <a:effectLst/>
                <a:latin typeface="Helvetica Neue"/>
              </a:rPr>
              <a:t>Note: Because of the restrictions around indirect costs &amp; the 5% cap in Admin &amp; PD, most providers in Wyoming do not utilize the line item for indirect costs.</a:t>
            </a:r>
            <a:endParaRPr lang="en-US" dirty="0"/>
          </a:p>
        </p:txBody>
      </p:sp>
    </p:spTree>
    <p:extLst>
      <p:ext uri="{BB962C8B-B14F-4D97-AF65-F5344CB8AC3E}">
        <p14:creationId xmlns:p14="http://schemas.microsoft.com/office/powerpoint/2010/main" val="3997744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1877" indent="0">
              <a:buNone/>
            </a:pPr>
            <a:endParaRPr lang="en-US" dirty="0"/>
          </a:p>
        </p:txBody>
      </p:sp>
    </p:spTree>
    <p:extLst>
      <p:ext uri="{BB962C8B-B14F-4D97-AF65-F5344CB8AC3E}">
        <p14:creationId xmlns:p14="http://schemas.microsoft.com/office/powerpoint/2010/main" val="40294553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1877" indent="0">
              <a:buNone/>
            </a:pPr>
            <a:r>
              <a:rPr lang="en-US" dirty="0" smtClean="0"/>
              <a:t>The budget narrative section consists of one main form and two sub-forms</a:t>
            </a:r>
          </a:p>
          <a:p>
            <a:pPr marL="161877" indent="0">
              <a:buNone/>
            </a:pPr>
            <a:endParaRPr lang="en-US" dirty="0" smtClean="0"/>
          </a:p>
          <a:p>
            <a:pPr marL="161877" indent="0">
              <a:buNone/>
            </a:pPr>
            <a:r>
              <a:rPr lang="en-US" baseline="0" dirty="0" smtClean="0"/>
              <a:t>A budget </a:t>
            </a:r>
            <a:r>
              <a:rPr lang="en-US" b="0" u="sng" baseline="0" dirty="0" smtClean="0"/>
              <a:t>Narrative</a:t>
            </a:r>
            <a:r>
              <a:rPr lang="en-US" baseline="0" dirty="0" smtClean="0"/>
              <a:t> details all anticipated grant expenditures including salaries &amp; benefits, </a:t>
            </a:r>
            <a:r>
              <a:rPr lang="en-US" dirty="0" smtClean="0"/>
              <a:t> materials and supplies, professional development, travel, dues and registration fees, purchased services, classroom or office space, equipment, and contracted services.  Indirect costs rate must be pre-approved by WCCC. A letter authorizing the approved indirect cost rate must accompany the budget.  The costs of the project should be reasonable in relation to the number of persons to be served and the anticipated outcomes and benefits. Explanations for each line of the full budget are required.   Each line item on the budget narrative must match</a:t>
            </a:r>
            <a:r>
              <a:rPr lang="en-US" baseline="0" dirty="0" smtClean="0"/>
              <a:t> the totals shown on the initial budget for the category.</a:t>
            </a:r>
            <a:endParaRPr lang="en-US" dirty="0" smtClean="0"/>
          </a:p>
          <a:p>
            <a:pPr marL="161877" indent="0">
              <a:buNone/>
            </a:pPr>
            <a:endParaRPr lang="en-US" dirty="0" smtClean="0"/>
          </a:p>
          <a:p>
            <a:pPr marL="161877" indent="0">
              <a:buNone/>
            </a:pPr>
            <a:r>
              <a:rPr lang="en-US" dirty="0" smtClean="0"/>
              <a:t>The sub-forms</a:t>
            </a:r>
            <a:r>
              <a:rPr lang="en-US" baseline="0" dirty="0" smtClean="0"/>
              <a:t> are briefly discussed below but each are discussed in more detail in subsequent slides.</a:t>
            </a:r>
          </a:p>
          <a:p>
            <a:pPr marL="161877" indent="0">
              <a:buNone/>
            </a:pPr>
            <a:r>
              <a:rPr lang="en-US" u="none" baseline="0" dirty="0" smtClean="0"/>
              <a:t>(1)               </a:t>
            </a:r>
            <a:r>
              <a:rPr lang="en-US" u="sng" dirty="0" smtClean="0"/>
              <a:t>The Benefits Detail Worksheet </a:t>
            </a:r>
            <a:r>
              <a:rPr lang="en-US" dirty="0" smtClean="0"/>
              <a:t>which lists by name all individual positions paid a salary 	and/or benefits from this grant, including their primary position, FTE status, total annual 	salary and total annual benefits. FTE is the percentage of time a staff member is paid from 	this project and number of weeks working for the program year.  The amounts</a:t>
            </a:r>
            <a:r>
              <a:rPr lang="en-US" baseline="0" dirty="0" smtClean="0"/>
              <a:t> shown on 	this worksheet must equal the amounts shown in the narrative for benefits and on the initial 	budget.</a:t>
            </a:r>
          </a:p>
          <a:p>
            <a:pPr marL="394981" indent="-233103">
              <a:buAutoNum type="arabicParenBoth" startAt="2"/>
            </a:pPr>
            <a:endParaRPr lang="en-US" dirty="0" smtClean="0"/>
          </a:p>
          <a:p>
            <a:pPr marL="394981" indent="-233103">
              <a:buAutoNum type="arabicParenBoth" startAt="2"/>
            </a:pPr>
            <a:r>
              <a:rPr lang="en-US" baseline="0" dirty="0" smtClean="0"/>
              <a:t>              </a:t>
            </a:r>
            <a:r>
              <a:rPr lang="en-US" u="sng" baseline="0" dirty="0" smtClean="0"/>
              <a:t>The Professional Development Budget Worksheet </a:t>
            </a:r>
            <a:r>
              <a:rPr lang="en-US" baseline="0" dirty="0" smtClean="0"/>
              <a:t>is used to describe the details of 	professional development and training planned for staff that will be paid for using AEFLA 	funds. Wyoming utilizes a three-tiered approach to PD which is explained in more detail on 	a subsequent slide. The amounts shown on this worksheet must match the amounts 	reflected in the narrative itself and on the initial budget form.</a:t>
            </a:r>
            <a:endParaRPr lang="en-US" dirty="0" smtClean="0"/>
          </a:p>
          <a:p>
            <a:pPr marL="394981" indent="-233103">
              <a:buAutoNum type="arabicParenBoth" startAt="2"/>
            </a:pPr>
            <a:endParaRPr lang="en-US" dirty="0" smtClean="0"/>
          </a:p>
          <a:p>
            <a:pPr marL="161877" indent="0">
              <a:buNone/>
            </a:pPr>
            <a:r>
              <a:rPr lang="en-US" dirty="0" smtClean="0"/>
              <a:t>Budget narratives are required</a:t>
            </a:r>
            <a:r>
              <a:rPr lang="en-US" baseline="0" dirty="0" smtClean="0"/>
              <a:t> for EACH type of grant received. If a program receives a Corrections grant, an IELCE grant, and an AE grant, then three budget narratives must be completed. However, programs only need to complete ONE Benefits Worksheet and PD Budget Worksheet as they are planning tools for the entire program.</a:t>
            </a:r>
            <a:endParaRPr lang="en-US" dirty="0"/>
          </a:p>
        </p:txBody>
      </p:sp>
    </p:spTree>
    <p:extLst>
      <p:ext uri="{BB962C8B-B14F-4D97-AF65-F5344CB8AC3E}">
        <p14:creationId xmlns:p14="http://schemas.microsoft.com/office/powerpoint/2010/main" val="1874866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1877" indent="0">
              <a:buNone/>
            </a:pPr>
            <a:r>
              <a:rPr lang="en-US" dirty="0" smtClean="0"/>
              <a:t>Budget</a:t>
            </a:r>
            <a:r>
              <a:rPr lang="en-US" baseline="0" dirty="0" smtClean="0"/>
              <a:t>ed salary a</a:t>
            </a:r>
            <a:r>
              <a:rPr lang="en-US" dirty="0" smtClean="0"/>
              <a:t>mounts are those funds to be utilized to pay for personnel services for both permanent full and part-time, including personnel substituting for those in permanent positions.  </a:t>
            </a:r>
          </a:p>
          <a:p>
            <a:pPr marL="161877" indent="0">
              <a:buNone/>
            </a:pPr>
            <a:endParaRPr lang="en-US" dirty="0"/>
          </a:p>
        </p:txBody>
      </p:sp>
    </p:spTree>
    <p:extLst>
      <p:ext uri="{BB962C8B-B14F-4D97-AF65-F5344CB8AC3E}">
        <p14:creationId xmlns:p14="http://schemas.microsoft.com/office/powerpoint/2010/main" val="1590555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Salaries</a:t>
            </a:r>
          </a:p>
          <a:p>
            <a:pPr marL="158750" indent="0">
              <a:buNone/>
            </a:pPr>
            <a:r>
              <a:rPr lang="en-US" dirty="0" smtClean="0"/>
              <a:t>Amounts paid for personnel services for both permanent full and part-time, including personnel substituting for those in permanent positions.  This includes gross salary for personnel services rendered while on the payroll of the school district/college/agency/organization. </a:t>
            </a:r>
          </a:p>
          <a:p>
            <a:pPr marL="158750" indent="0">
              <a:buNone/>
            </a:pPr>
            <a:endParaRPr lang="en-US" dirty="0"/>
          </a:p>
        </p:txBody>
      </p:sp>
    </p:spTree>
    <p:extLst>
      <p:ext uri="{BB962C8B-B14F-4D97-AF65-F5344CB8AC3E}">
        <p14:creationId xmlns:p14="http://schemas.microsoft.com/office/powerpoint/2010/main" val="32376693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783964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3794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1877" indent="0">
              <a:buNone/>
            </a:pPr>
            <a:r>
              <a:rPr lang="en-US" dirty="0" smtClean="0"/>
              <a:t>The Benefits Detail Sheet lists the full benefits received by persons employed in the program and paid for by AEFLA grant funds. </a:t>
            </a:r>
          </a:p>
          <a:p>
            <a:pPr marL="161877" indent="0">
              <a:buNone/>
            </a:pPr>
            <a:endParaRPr lang="en-US" dirty="0" smtClean="0"/>
          </a:p>
          <a:p>
            <a:pPr marL="161877" indent="0">
              <a:buNone/>
            </a:pPr>
            <a:r>
              <a:rPr lang="en-US" dirty="0" smtClean="0"/>
              <a:t>Employee Benefits are amounts paid on behalf of employees; generally, these amounts are not included in the gross salary, but are in addition to salaries.   Such payments are fringe benefit payments and, while not paid directly to employees, are part of the cost of personnel services. The benefits for health coverage for full-time benefited employees at community colleges are not to be included on the budget if at least 5% of the salary comes from a non-federal source. </a:t>
            </a:r>
          </a:p>
          <a:p>
            <a:pPr marL="161877" indent="0">
              <a:buNone/>
            </a:pPr>
            <a:endParaRPr lang="en-US" dirty="0" smtClean="0"/>
          </a:p>
          <a:p>
            <a:pPr marL="161877" indent="0">
              <a:buNone/>
            </a:pPr>
            <a:endParaRPr lang="en-US" dirty="0"/>
          </a:p>
        </p:txBody>
      </p:sp>
    </p:spTree>
    <p:extLst>
      <p:ext uri="{BB962C8B-B14F-4D97-AF65-F5344CB8AC3E}">
        <p14:creationId xmlns:p14="http://schemas.microsoft.com/office/powerpoint/2010/main" val="10673454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1877" indent="0">
              <a:buNone/>
            </a:pPr>
            <a:r>
              <a:rPr lang="en-US" dirty="0" smtClean="0"/>
              <a:t>Planning for PD is a three-tiered approach in Wyoming</a:t>
            </a:r>
            <a:r>
              <a:rPr lang="en-US" baseline="0" dirty="0" smtClean="0"/>
              <a:t> consisting of Tier 1: local trainings, Tier 2: State Trainings, and Tier 3: regional/national trainings. AE programs in Wyoming must plan for all three tiers.</a:t>
            </a:r>
          </a:p>
          <a:p>
            <a:pPr marL="161877" indent="0">
              <a:buNone/>
            </a:pPr>
            <a:endParaRPr lang="en-US" baseline="0" dirty="0" smtClean="0"/>
          </a:p>
          <a:p>
            <a:pPr marL="161877" indent="0">
              <a:buNone/>
            </a:pPr>
            <a:r>
              <a:rPr lang="en-US" baseline="0" dirty="0" smtClean="0"/>
              <a:t>Tier 1 local trainings must occur on a regularly scheduled basis and must include at a minimum:</a:t>
            </a:r>
          </a:p>
          <a:p>
            <a:pPr marL="394981" indent="-233103">
              <a:buAutoNum type="arabicParenBoth"/>
            </a:pPr>
            <a:r>
              <a:rPr lang="en-US" baseline="0" dirty="0" smtClean="0"/>
              <a:t>(at least once per year) assessment level trainings as outlined in the State assessment policy</a:t>
            </a:r>
          </a:p>
          <a:p>
            <a:pPr marL="394981" indent="-233103">
              <a:buAutoNum type="arabicParenBoth"/>
            </a:pPr>
            <a:r>
              <a:rPr lang="en-US" baseline="0" dirty="0" smtClean="0"/>
              <a:t>Career pathways planning</a:t>
            </a:r>
          </a:p>
          <a:p>
            <a:pPr marL="394981" indent="-233103">
              <a:buAutoNum type="arabicParenBoth"/>
            </a:pPr>
            <a:r>
              <a:rPr lang="en-US" baseline="0" dirty="0" smtClean="0"/>
              <a:t>NRS trainings as applicable</a:t>
            </a:r>
          </a:p>
          <a:p>
            <a:pPr marL="394981" indent="-233103">
              <a:buAutoNum type="arabicParenBoth"/>
            </a:pPr>
            <a:r>
              <a:rPr lang="en-US" baseline="0" dirty="0" smtClean="0"/>
              <a:t>Program specific details</a:t>
            </a:r>
          </a:p>
          <a:p>
            <a:pPr marL="394981" indent="-233103">
              <a:buAutoNum type="arabicParenBoth"/>
            </a:pPr>
            <a:endParaRPr lang="en-US" baseline="0" dirty="0" smtClean="0"/>
          </a:p>
          <a:p>
            <a:pPr marL="161877" indent="0">
              <a:buNone/>
            </a:pPr>
            <a:r>
              <a:rPr lang="en-US" baseline="0" dirty="0" smtClean="0"/>
              <a:t>Tier 2 State trainings include all State sponsored trainings inclusive of the Summer Institute which requires that 80% of all program staff attend. Programs which do not have at least an 80% attendance rate will be placed on an Action Plan to develop pre-approved professional development opportunities for local staff as a replacement for the Summer Institute.</a:t>
            </a:r>
          </a:p>
          <a:p>
            <a:pPr marL="161877" indent="0">
              <a:buNone/>
            </a:pPr>
            <a:endParaRPr lang="en-US" baseline="0" dirty="0" smtClean="0"/>
          </a:p>
          <a:p>
            <a:pPr marL="161877" indent="0">
              <a:buNone/>
            </a:pPr>
            <a:r>
              <a:rPr lang="en-US" baseline="0" dirty="0" smtClean="0"/>
              <a:t>Tier 3 trainings include any regional and/or national conferences, trainings that a local program plans for staff. Because of limited funding in Wyoming’s AE programs, many providers utilize free resources available such as LINCS, STAR Reading, Teaching Skills That Matter, etc. These types of resources have no costs associated with budgeting, but they should still be clearly defined under the description column so that it is clearly that planning for all three levels has occurred.</a:t>
            </a:r>
          </a:p>
          <a:p>
            <a:pPr marL="161877" indent="0">
              <a:buNone/>
            </a:pPr>
            <a:endParaRPr lang="en-US" baseline="0" dirty="0" smtClean="0"/>
          </a:p>
          <a:p>
            <a:pPr marL="161877" indent="0">
              <a:buNone/>
            </a:pPr>
            <a:r>
              <a:rPr lang="en-US" baseline="0" dirty="0" smtClean="0"/>
              <a:t>The amount shown on the ‘Grand Totals’ line must be equal to the amounts shown in the Budget Narrative and on the Initial Budget for professional development.</a:t>
            </a:r>
          </a:p>
          <a:p>
            <a:pPr marL="161877" indent="0">
              <a:buNone/>
            </a:pPr>
            <a:endParaRPr lang="en-US" dirty="0"/>
          </a:p>
        </p:txBody>
      </p:sp>
    </p:spTree>
    <p:extLst>
      <p:ext uri="{BB962C8B-B14F-4D97-AF65-F5344CB8AC3E}">
        <p14:creationId xmlns:p14="http://schemas.microsoft.com/office/powerpoint/2010/main" val="38883308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6aee8bff79_0_33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6aee8bff79_0_336:notes"/>
          <p:cNvSpPr txBox="1">
            <a:spLocks noGrp="1"/>
          </p:cNvSpPr>
          <p:nvPr>
            <p:ph type="body" idx="1"/>
          </p:nvPr>
        </p:nvSpPr>
        <p:spPr>
          <a:xfrm>
            <a:off x="710248" y="4459526"/>
            <a:ext cx="5681980" cy="4224813"/>
          </a:xfrm>
          <a:prstGeom prst="rect">
            <a:avLst/>
          </a:prstGeom>
        </p:spPr>
        <p:txBody>
          <a:bodyPr spcFirstLastPara="1" wrap="square" lIns="93226" tIns="93226" rIns="93226" bIns="93226" anchor="t" anchorCtr="0">
            <a:noAutofit/>
          </a:bodyPr>
          <a:lstStyle/>
          <a:p>
            <a:pPr marL="0" indent="0">
              <a:buNone/>
            </a:pPr>
            <a:r>
              <a:rPr lang="en-US" dirty="0" smtClean="0"/>
              <a:t>OMB regulations for federal</a:t>
            </a:r>
            <a:r>
              <a:rPr lang="en-US" baseline="0" dirty="0" smtClean="0"/>
              <a:t> grants stipulate what can/cannot be paid for with grant funds. Because of this, new directors should always consult the State director about major purchases.</a:t>
            </a:r>
          </a:p>
          <a:p>
            <a:pPr marL="0" indent="0">
              <a:buNone/>
            </a:pPr>
            <a:endParaRPr lang="en-US" baseline="0" dirty="0" smtClean="0"/>
          </a:p>
          <a:p>
            <a:pPr marL="0" indent="0">
              <a:buNone/>
            </a:pPr>
            <a:r>
              <a:rPr lang="en-US" baseline="0" dirty="0" smtClean="0"/>
              <a:t>Purchasing: materials &amp; supplies/equipment</a:t>
            </a:r>
          </a:p>
          <a:p>
            <a:pPr marL="0" indent="0">
              <a:buNone/>
            </a:pPr>
            <a:endParaRPr lang="en-US" baseline="0" dirty="0" smtClean="0"/>
          </a:p>
          <a:p>
            <a:pPr marL="0" indent="0">
              <a:buNone/>
            </a:pPr>
            <a:r>
              <a:rPr lang="en-US" baseline="0" dirty="0" smtClean="0"/>
              <a:t>Programs must use the locally approved purchasing procedures for all purchases. Appropriate records must be kept on file for each purchase.</a:t>
            </a:r>
          </a:p>
          <a:p>
            <a:pPr marL="0" indent="0">
              <a:buNone/>
            </a:pPr>
            <a:endParaRPr lang="en-US" baseline="0" dirty="0" smtClean="0"/>
          </a:p>
          <a:p>
            <a:pPr marL="228600" indent="-228600">
              <a:buAutoNum type="arabicParenR"/>
            </a:pPr>
            <a:r>
              <a:rPr lang="en-US" baseline="0" dirty="0" smtClean="0"/>
              <a:t>Instructional materials:</a:t>
            </a:r>
          </a:p>
          <a:p>
            <a:pPr marL="0" indent="0">
              <a:buNone/>
            </a:pPr>
            <a:r>
              <a:rPr lang="en-US" baseline="0" dirty="0" smtClean="0"/>
              <a:t>      All instructional materials ordered must be approved by the local program director and paid for with the approved </a:t>
            </a:r>
          </a:p>
          <a:p>
            <a:pPr marL="0" indent="0">
              <a:buNone/>
            </a:pPr>
            <a:r>
              <a:rPr lang="en-US" baseline="0" dirty="0" smtClean="0"/>
              <a:t>      budget line item. This includes books, software, consumables, online licenses, assessments, etc.</a:t>
            </a:r>
          </a:p>
          <a:p>
            <a:pPr marL="0" indent="0">
              <a:buNone/>
            </a:pPr>
            <a:endParaRPr lang="en-US" baseline="0" dirty="0" smtClean="0"/>
          </a:p>
          <a:p>
            <a:pPr marL="0" indent="0">
              <a:buNone/>
            </a:pPr>
            <a:r>
              <a:rPr lang="en-US" baseline="0" dirty="0" smtClean="0"/>
              <a:t>      All books, consumables and other materials purchased with AE grant funds must be clearly marked as follows:</a:t>
            </a:r>
          </a:p>
          <a:p>
            <a:pPr marL="0" indent="0">
              <a:buNone/>
            </a:pPr>
            <a:r>
              <a:rPr lang="en-US" baseline="0" dirty="0" smtClean="0"/>
              <a:t>	</a:t>
            </a:r>
            <a:r>
              <a:rPr lang="en-US" b="1" baseline="0" dirty="0" smtClean="0"/>
              <a:t>“These materials were purchased with Adult Education grants funds available from the 	Wyoming Community College Commission.”</a:t>
            </a:r>
          </a:p>
          <a:p>
            <a:pPr marL="0" indent="0">
              <a:buNone/>
            </a:pPr>
            <a:endParaRPr lang="en-US" baseline="0" dirty="0" smtClean="0"/>
          </a:p>
          <a:p>
            <a:pPr marL="0" indent="0">
              <a:buNone/>
            </a:pPr>
            <a:r>
              <a:rPr lang="en-US" baseline="0" dirty="0" smtClean="0"/>
              <a:t>2) Equipment:</a:t>
            </a:r>
          </a:p>
          <a:p>
            <a:pPr marL="0" indent="0">
              <a:buNone/>
            </a:pPr>
            <a:r>
              <a:rPr lang="en-US" baseline="0" dirty="0" smtClean="0"/>
              <a:t>     The purchase of equipment with a value of $500 or greater must be approved by the State director. “Equipment”  </a:t>
            </a:r>
          </a:p>
          <a:p>
            <a:pPr marL="0" indent="0">
              <a:buNone/>
            </a:pPr>
            <a:r>
              <a:rPr lang="en-US" baseline="0" dirty="0" smtClean="0"/>
              <a:t>     includes furniture, computers, printers, etc. When seeking State director approval of equipment, a written request </a:t>
            </a:r>
          </a:p>
          <a:p>
            <a:pPr marL="0" indent="0">
              <a:buNone/>
            </a:pPr>
            <a:r>
              <a:rPr lang="en-US" baseline="0" dirty="0" smtClean="0"/>
              <a:t>     along with appropriate documentation is to be submitted. Allow at least two weeks for approval.</a:t>
            </a:r>
          </a:p>
          <a:p>
            <a:pPr marL="0" indent="0">
              <a:buNone/>
            </a:pPr>
            <a:endParaRPr lang="en-US" baseline="0" dirty="0" smtClean="0"/>
          </a:p>
          <a:p>
            <a:pPr marL="0" indent="0">
              <a:buNone/>
            </a:pPr>
            <a:r>
              <a:rPr lang="en-US" baseline="0" dirty="0" smtClean="0"/>
              <a:t>     An inventory of all equipment with a value of $500 or greater purchased with AE funds must be maintained by the </a:t>
            </a:r>
          </a:p>
          <a:p>
            <a:pPr marL="0" indent="0">
              <a:buNone/>
            </a:pPr>
            <a:r>
              <a:rPr lang="en-US" baseline="0" dirty="0" smtClean="0"/>
              <a:t>     local Adult Education Program. Each item purchased must be tagged indicating it belongs to Adult Education (as </a:t>
            </a:r>
          </a:p>
          <a:p>
            <a:pPr marL="0" indent="0">
              <a:buNone/>
            </a:pPr>
            <a:r>
              <a:rPr lang="en-US" baseline="0" dirty="0" smtClean="0"/>
              <a:t>     outlined above). Local programs are required to submit the equipment inventory log within ten days of receipt of the </a:t>
            </a:r>
          </a:p>
          <a:p>
            <a:pPr marL="0" indent="0">
              <a:buNone/>
            </a:pPr>
            <a:r>
              <a:rPr lang="en-US" baseline="0" dirty="0" smtClean="0"/>
              <a:t>     equipment.</a:t>
            </a:r>
          </a:p>
          <a:p>
            <a:pPr marL="0" indent="0">
              <a:buNone/>
            </a:pPr>
            <a:endParaRPr lang="en-US" baseline="0" dirty="0" smtClean="0"/>
          </a:p>
          <a:p>
            <a:pPr marL="0" indent="0">
              <a:buNone/>
            </a:pPr>
            <a:r>
              <a:rPr lang="en-US" baseline="0" dirty="0" smtClean="0"/>
              <a:t>    The Disposal/Dropping of Equipment from Inventory is permissible; however, the State office must be contacted and </a:t>
            </a:r>
          </a:p>
          <a:p>
            <a:pPr marL="0" indent="0">
              <a:buNone/>
            </a:pPr>
            <a:r>
              <a:rPr lang="en-US" baseline="0" dirty="0" smtClean="0"/>
              <a:t>    approval granted before any equipment purchased with Adult Education funds may be disposed of or dropped from </a:t>
            </a:r>
          </a:p>
          <a:p>
            <a:pPr marL="0" indent="0">
              <a:buNone/>
            </a:pPr>
            <a:r>
              <a:rPr lang="en-US" baseline="0" dirty="0" smtClean="0"/>
              <a:t>    inventory.</a:t>
            </a:r>
          </a:p>
          <a:p>
            <a:pPr marL="0" indent="0">
              <a:buNone/>
            </a:pPr>
            <a:endParaRPr dirty="0"/>
          </a:p>
        </p:txBody>
      </p:sp>
    </p:spTree>
    <p:extLst>
      <p:ext uri="{BB962C8B-B14F-4D97-AF65-F5344CB8AC3E}">
        <p14:creationId xmlns:p14="http://schemas.microsoft.com/office/powerpoint/2010/main" val="8279253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6aee8bff79_0_33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6aee8bff79_0_336:notes"/>
          <p:cNvSpPr txBox="1">
            <a:spLocks noGrp="1"/>
          </p:cNvSpPr>
          <p:nvPr>
            <p:ph type="body" idx="1"/>
          </p:nvPr>
        </p:nvSpPr>
        <p:spPr>
          <a:xfrm>
            <a:off x="710248" y="4459526"/>
            <a:ext cx="5681980" cy="4224813"/>
          </a:xfrm>
          <a:prstGeom prst="rect">
            <a:avLst/>
          </a:prstGeom>
        </p:spPr>
        <p:txBody>
          <a:bodyPr spcFirstLastPara="1" wrap="square" lIns="93226" tIns="93226" rIns="93226" bIns="93226" anchor="t" anchorCtr="0">
            <a:noAutofit/>
          </a:bodyPr>
          <a:lstStyle/>
          <a:p>
            <a:pPr marL="0" indent="0">
              <a:buNone/>
            </a:pPr>
            <a:r>
              <a:rPr lang="en-US" dirty="0" smtClean="0"/>
              <a:t>There are times during a year when budgets may need some tweaking to meet unexpected events and demands on staff and materials. A budget can be revised and</a:t>
            </a:r>
            <a:r>
              <a:rPr lang="en-US" baseline="0" dirty="0" smtClean="0"/>
              <a:t> a Budget Change form is required if the grantee wants to re-budget funds between object codes in an approved budget. Proposed budget changes must be received and approved before adjustments are made. No budget revisions are approved after May 31 of each year.</a:t>
            </a:r>
          </a:p>
          <a:p>
            <a:pPr marL="0" indent="0">
              <a:buNone/>
            </a:pPr>
            <a:endParaRPr lang="en-US" baseline="0" dirty="0" smtClean="0"/>
          </a:p>
          <a:p>
            <a:pPr marL="0" indent="0">
              <a:buNone/>
            </a:pPr>
            <a:r>
              <a:rPr lang="en-US" baseline="0" dirty="0" smtClean="0"/>
              <a:t>Funds may be moved from one category to another, but may not be moved within the same category For example, funds may be moved from professional development to instruction but cannot be moved from professional development travel to professional development dues and registration. It is permissible to overdraw a line item in one line item as long as the total for the category is not overdrawn.</a:t>
            </a:r>
          </a:p>
          <a:p>
            <a:pPr marL="0" indent="0">
              <a:buNone/>
            </a:pPr>
            <a:endParaRPr lang="en-US" baseline="0" dirty="0" smtClean="0"/>
          </a:p>
          <a:p>
            <a:pPr marL="0" indent="0">
              <a:buNone/>
            </a:pPr>
            <a:r>
              <a:rPr lang="en-US" baseline="0" dirty="0" smtClean="0"/>
              <a:t>Funds may be moved from administration &amp; professional development to instruction BUT cannot be moved from instruction to administration and professional development. Because of this, careful budgeting is required at the beginning of a grant year to ensure that sufficient funds are planned for administration and PD.</a:t>
            </a:r>
          </a:p>
          <a:p>
            <a:pPr marL="0" indent="0">
              <a:buNone/>
            </a:pPr>
            <a:endParaRPr lang="en-US" baseline="0" dirty="0" smtClean="0"/>
          </a:p>
          <a:p>
            <a:pPr marL="0" indent="0">
              <a:buNone/>
            </a:pPr>
            <a:r>
              <a:rPr lang="en-US" baseline="0" dirty="0" smtClean="0"/>
              <a:t>When submitted a budget change form each line item in which a budget has been established for must be completed even if there are no changes to that line item. This ensures that the ‘Total’ on the bottom of the form matches grant award amounts. Decreases to a line item should be delineated in red as -$200 (for example) while increases to a line item are denoted in black as +$200.</a:t>
            </a:r>
          </a:p>
        </p:txBody>
      </p:sp>
    </p:spTree>
    <p:extLst>
      <p:ext uri="{BB962C8B-B14F-4D97-AF65-F5344CB8AC3E}">
        <p14:creationId xmlns:p14="http://schemas.microsoft.com/office/powerpoint/2010/main" val="8749840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6aee8bff79_0_33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6aee8bff79_0_336:notes"/>
          <p:cNvSpPr txBox="1">
            <a:spLocks noGrp="1"/>
          </p:cNvSpPr>
          <p:nvPr>
            <p:ph type="body" idx="1"/>
          </p:nvPr>
        </p:nvSpPr>
        <p:spPr>
          <a:xfrm>
            <a:off x="710248" y="4459526"/>
            <a:ext cx="5681980" cy="4224813"/>
          </a:xfrm>
          <a:prstGeom prst="rect">
            <a:avLst/>
          </a:prstGeom>
        </p:spPr>
        <p:txBody>
          <a:bodyPr spcFirstLastPara="1" wrap="square" lIns="93226" tIns="93226" rIns="93226" bIns="93226" anchor="t" anchorCtr="0">
            <a:noAutofit/>
          </a:bodyPr>
          <a:lstStyle/>
          <a:p>
            <a:pPr marL="0" indent="0">
              <a:buNone/>
            </a:pPr>
            <a:endParaRPr lang="en-US" dirty="0" smtClean="0"/>
          </a:p>
          <a:p>
            <a:pPr marL="0" indent="0">
              <a:buNone/>
            </a:pPr>
            <a:endParaRPr lang="en-US" dirty="0" smtClean="0"/>
          </a:p>
          <a:p>
            <a:pPr marL="0" indent="0">
              <a:buNone/>
            </a:pPr>
            <a:endParaRPr dirty="0"/>
          </a:p>
        </p:txBody>
      </p:sp>
    </p:spTree>
    <p:extLst>
      <p:ext uri="{BB962C8B-B14F-4D97-AF65-F5344CB8AC3E}">
        <p14:creationId xmlns:p14="http://schemas.microsoft.com/office/powerpoint/2010/main" val="36108650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In-kind funds must utilize fair market value.</a:t>
            </a:r>
            <a:endParaRPr lang="en-US" dirty="0"/>
          </a:p>
        </p:txBody>
      </p:sp>
    </p:spTree>
    <p:extLst>
      <p:ext uri="{BB962C8B-B14F-4D97-AF65-F5344CB8AC3E}">
        <p14:creationId xmlns:p14="http://schemas.microsoft.com/office/powerpoint/2010/main" val="3392541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8322774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Local providers must track cash and in-kind matches for up to 17% of the approved grant award for each year in a grant cycle. These matches help to cover the maintenance of effort required for the state.  Matching funds may include expenditures from state, local, and other non-federal sources for adult education programs, services and activities allowable under AEFLA. These matches may be in-kind and/or cash but must be clearly documented on a Match Funding worksheet that is submitted with each competitive grant (shown on the slide)</a:t>
            </a:r>
          </a:p>
          <a:p>
            <a:pPr marL="158750" indent="0">
              <a:buNone/>
            </a:pPr>
            <a:endParaRPr lang="en-US" dirty="0"/>
          </a:p>
        </p:txBody>
      </p:sp>
    </p:spTree>
    <p:extLst>
      <p:ext uri="{BB962C8B-B14F-4D97-AF65-F5344CB8AC3E}">
        <p14:creationId xmlns:p14="http://schemas.microsoft.com/office/powerpoint/2010/main" val="28092899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At the end of each year, providers must submit a Local</a:t>
            </a:r>
            <a:r>
              <a:rPr lang="en-US" baseline="0" dirty="0" smtClean="0"/>
              <a:t> Cash Funds Expended form to reflect all Cash Matches made to the Adult Education program in the fiscal year.</a:t>
            </a:r>
            <a:endParaRPr lang="en-US" dirty="0"/>
          </a:p>
        </p:txBody>
      </p:sp>
    </p:spTree>
    <p:extLst>
      <p:ext uri="{BB962C8B-B14F-4D97-AF65-F5344CB8AC3E}">
        <p14:creationId xmlns:p14="http://schemas.microsoft.com/office/powerpoint/2010/main" val="38148206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Along with the Cash Match form, providers are required to submit (at year’s end) a Maintenance of Effort form for all Non-federal</a:t>
            </a:r>
            <a:r>
              <a:rPr lang="en-US" baseline="0" dirty="0" smtClean="0"/>
              <a:t> In-Kind Matches made to the program for the fiscal year.</a:t>
            </a:r>
            <a:endParaRPr lang="en-US" dirty="0"/>
          </a:p>
        </p:txBody>
      </p:sp>
    </p:spTree>
    <p:extLst>
      <p:ext uri="{BB962C8B-B14F-4D97-AF65-F5344CB8AC3E}">
        <p14:creationId xmlns:p14="http://schemas.microsoft.com/office/powerpoint/2010/main" val="2189555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46416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6aee8bff79_0_33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6aee8bff79_0_336:notes"/>
          <p:cNvSpPr txBox="1">
            <a:spLocks noGrp="1"/>
          </p:cNvSpPr>
          <p:nvPr>
            <p:ph type="body" idx="1"/>
          </p:nvPr>
        </p:nvSpPr>
        <p:spPr>
          <a:xfrm>
            <a:off x="710248" y="4459526"/>
            <a:ext cx="5681980" cy="4224813"/>
          </a:xfrm>
          <a:prstGeom prst="rect">
            <a:avLst/>
          </a:prstGeom>
        </p:spPr>
        <p:txBody>
          <a:bodyPr spcFirstLastPara="1" wrap="square" lIns="93226" tIns="93226" rIns="93226" bIns="93226" anchor="t" anchorCtr="0">
            <a:noAutofit/>
          </a:bodyPr>
          <a:lstStyle/>
          <a:p>
            <a:pPr marL="0" indent="0">
              <a:buNone/>
            </a:pPr>
            <a:r>
              <a:rPr lang="en-US" dirty="0" smtClean="0"/>
              <a:t>The Workforce Innovation and Opportunity Act (WOA) requires that local Workforce Development Board develop a Memorandum of Understanding (MOU) among itself and its required partners that outlines the cost sharing provisions for the operation of the One-Stop system. In Wyoming, this State level Agreement links agency partners through an in-kind referral process from partner agencies and partners to the One-Stop Centers to ensure co-enrollment. Applicants must address how they will fulfill their roles and responsibilities as one-stop partners including supporting one-stops with infrastructure funds, if necessary.  (463.22(5)) </a:t>
            </a:r>
          </a:p>
          <a:p>
            <a:pPr marL="0" indent="0">
              <a:buNone/>
            </a:pPr>
            <a:endParaRPr lang="en-US" dirty="0" smtClean="0"/>
          </a:p>
          <a:p>
            <a:pPr marL="0" indent="0">
              <a:buNone/>
            </a:pPr>
            <a:r>
              <a:rPr lang="en-US" dirty="0" smtClean="0"/>
              <a:t>What this means for providers of AEFLA</a:t>
            </a:r>
            <a:r>
              <a:rPr lang="en-US" baseline="0" dirty="0" smtClean="0"/>
              <a:t> services in Wyoming is that REFERRALS are critical as they are used as in-kind to meet this federal requirement.</a:t>
            </a:r>
            <a:endParaRPr dirty="0"/>
          </a:p>
        </p:txBody>
      </p:sp>
    </p:spTree>
    <p:extLst>
      <p:ext uri="{BB962C8B-B14F-4D97-AF65-F5344CB8AC3E}">
        <p14:creationId xmlns:p14="http://schemas.microsoft.com/office/powerpoint/2010/main" val="35298267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6aee8bff79_0_33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6aee8bff79_0_336:notes"/>
          <p:cNvSpPr txBox="1">
            <a:spLocks noGrp="1"/>
          </p:cNvSpPr>
          <p:nvPr>
            <p:ph type="body" idx="1"/>
          </p:nvPr>
        </p:nvSpPr>
        <p:spPr>
          <a:xfrm>
            <a:off x="710248" y="4459526"/>
            <a:ext cx="5681980" cy="4224813"/>
          </a:xfrm>
          <a:prstGeom prst="rect">
            <a:avLst/>
          </a:prstGeom>
        </p:spPr>
        <p:txBody>
          <a:bodyPr spcFirstLastPara="1" wrap="square" lIns="93226" tIns="93226" rIns="93226" bIns="93226" anchor="t" anchorCtr="0">
            <a:noAutofit/>
          </a:bodyPr>
          <a:lstStyle/>
          <a:p>
            <a:pPr marL="0" indent="0">
              <a:buNone/>
            </a:pPr>
            <a:r>
              <a:rPr lang="en-US" dirty="0" smtClean="0"/>
              <a:t>By</a:t>
            </a:r>
            <a:r>
              <a:rPr lang="en-US" baseline="0" dirty="0" smtClean="0"/>
              <a:t> the 5</a:t>
            </a:r>
            <a:r>
              <a:rPr lang="en-US" baseline="30000" dirty="0" smtClean="0"/>
              <a:t>th</a:t>
            </a:r>
            <a:r>
              <a:rPr lang="en-US" baseline="0" dirty="0" smtClean="0"/>
              <a:t> of each month all local providers in Wyoming are required to submit a request to reimburse expended funds. This is known as the drawdown process</a:t>
            </a:r>
            <a:r>
              <a:rPr lang="en-US" baseline="0" dirty="0" smtClean="0"/>
              <a:t>. Drawdowns are done through a secure portal on the WYCCC’s website. New users are required to request login credentials and should read the drawdown manual that the Commission has put together. This manual is a ‘how to’ manual that explains each portion of the secured portal.</a:t>
            </a:r>
          </a:p>
          <a:p>
            <a:pPr marL="0" indent="0">
              <a:buNone/>
            </a:pPr>
            <a:endParaRPr lang="en-US" baseline="0" dirty="0" smtClean="0"/>
          </a:p>
          <a:p>
            <a:pPr marL="0" indent="0">
              <a:buNone/>
            </a:pPr>
            <a:r>
              <a:rPr lang="en-US" baseline="0" dirty="0" smtClean="0"/>
              <a:t>There are several components to the drawdown portal. The first section is where the drawdowns are submitted. Clicking on the ‘draw’ tab takes you to the area where you can request reimbursement for funds expended in the previous month.  In this same area you will also see a tab which allows you to see the budget created for the program. This should be an identical copy of the budget submitted as part of the grant application process and/or of budget revisions made.</a:t>
            </a:r>
          </a:p>
          <a:p>
            <a:pPr marL="0" indent="0">
              <a:buNone/>
            </a:pPr>
            <a:endParaRPr lang="en-US" baseline="0" dirty="0" smtClean="0"/>
          </a:p>
          <a:p>
            <a:pPr marL="0" indent="0">
              <a:buNone/>
            </a:pPr>
            <a:r>
              <a:rPr lang="en-US" baseline="0" dirty="0" smtClean="0"/>
              <a:t>The portal also offers all directors access to a discussion board where topics/questions/concerns can be posted and discussed as needed.</a:t>
            </a:r>
          </a:p>
          <a:p>
            <a:pPr marL="0" indent="0">
              <a:buNone/>
            </a:pPr>
            <a:endParaRPr lang="en-US" baseline="0" dirty="0" smtClean="0"/>
          </a:p>
          <a:p>
            <a:pPr marL="0" indent="0">
              <a:buNone/>
            </a:pPr>
            <a:r>
              <a:rPr lang="en-US" baseline="0" dirty="0" smtClean="0"/>
              <a:t>The final section of the portal that directors will utilize is where all monthly desk monitoring reports and other documents of a secure nature can be uploaded.</a:t>
            </a:r>
          </a:p>
          <a:p>
            <a:pPr marL="0" indent="0">
              <a:buNone/>
            </a:pPr>
            <a:endParaRPr lang="en-US" baseline="0" dirty="0" smtClean="0"/>
          </a:p>
          <a:p>
            <a:pPr marL="0" indent="0">
              <a:buNone/>
            </a:pPr>
            <a:endParaRPr lang="en-US" baseline="0" dirty="0" smtClean="0"/>
          </a:p>
        </p:txBody>
      </p:sp>
    </p:spTree>
    <p:extLst>
      <p:ext uri="{BB962C8B-B14F-4D97-AF65-F5344CB8AC3E}">
        <p14:creationId xmlns:p14="http://schemas.microsoft.com/office/powerpoint/2010/main" val="5350813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6aee8bff79_0_33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6aee8bff79_0_336:notes"/>
          <p:cNvSpPr txBox="1">
            <a:spLocks noGrp="1"/>
          </p:cNvSpPr>
          <p:nvPr>
            <p:ph type="body" idx="1"/>
          </p:nvPr>
        </p:nvSpPr>
        <p:spPr>
          <a:xfrm>
            <a:off x="710248" y="4459526"/>
            <a:ext cx="5681980" cy="4224813"/>
          </a:xfrm>
          <a:prstGeom prst="rect">
            <a:avLst/>
          </a:prstGeom>
        </p:spPr>
        <p:txBody>
          <a:bodyPr spcFirstLastPara="1" wrap="square" lIns="93226" tIns="93226" rIns="93226" bIns="93226" anchor="t" anchorCtr="0">
            <a:noAutofit/>
          </a:bodyPr>
          <a:lstStyle/>
          <a:p>
            <a:pPr marL="0" indent="0">
              <a:buNone/>
            </a:pPr>
            <a:r>
              <a:rPr lang="en-US" dirty="0" smtClean="0"/>
              <a:t>In module 2 we briefly</a:t>
            </a:r>
            <a:r>
              <a:rPr lang="en-US" baseline="0" dirty="0" smtClean="0"/>
              <a:t> mentioned the FSR’s as a required report for End of Year Reporting. Financial Status Reports</a:t>
            </a:r>
          </a:p>
          <a:p>
            <a:pPr marL="0" indent="0">
              <a:buNone/>
            </a:pPr>
            <a:endParaRPr lang="en-US" baseline="0" dirty="0" smtClean="0"/>
          </a:p>
          <a:p>
            <a:pPr marL="0" indent="0">
              <a:buNone/>
            </a:pPr>
            <a:r>
              <a:rPr lang="en-US" baseline="0" dirty="0" smtClean="0"/>
              <a:t>Wyoming’s AE programs have two FSR each year which must be completed. The first is for reporting on state funds. All state dollars received for the AE program and spent for regular allowable AE activities must be reported on the state financial status report form</a:t>
            </a:r>
          </a:p>
          <a:p>
            <a:pPr marL="0" indent="0">
              <a:buNone/>
            </a:pPr>
            <a:endParaRPr lang="en-US" baseline="0" dirty="0" smtClean="0"/>
          </a:p>
          <a:p>
            <a:pPr marL="0" indent="0">
              <a:buNone/>
            </a:pPr>
            <a:endParaRPr lang="en-US" baseline="0" dirty="0" smtClean="0"/>
          </a:p>
        </p:txBody>
      </p:sp>
    </p:spTree>
    <p:extLst>
      <p:ext uri="{BB962C8B-B14F-4D97-AF65-F5344CB8AC3E}">
        <p14:creationId xmlns:p14="http://schemas.microsoft.com/office/powerpoint/2010/main" val="201974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6aee8bff79_0_33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6aee8bff79_0_336:notes"/>
          <p:cNvSpPr txBox="1">
            <a:spLocks noGrp="1"/>
          </p:cNvSpPr>
          <p:nvPr>
            <p:ph type="body" idx="1"/>
          </p:nvPr>
        </p:nvSpPr>
        <p:spPr>
          <a:xfrm>
            <a:off x="710248" y="4459526"/>
            <a:ext cx="5681980" cy="4224813"/>
          </a:xfrm>
          <a:prstGeom prst="rect">
            <a:avLst/>
          </a:prstGeom>
        </p:spPr>
        <p:txBody>
          <a:bodyPr spcFirstLastPara="1" wrap="square" lIns="93226" tIns="93226" rIns="93226" bIns="93226"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smtClean="0"/>
              <a:t>The second FSR is for reporting federal AE grant dollars and is a two page form. All grant dollars received and spent for regular allowable AE activities must be reported on these AE financial status reports.</a:t>
            </a:r>
          </a:p>
          <a:p>
            <a:pPr marL="0" indent="0">
              <a:buNone/>
            </a:pPr>
            <a:endParaRPr lang="en-US" baseline="0" dirty="0" smtClean="0"/>
          </a:p>
        </p:txBody>
      </p:sp>
    </p:spTree>
    <p:extLst>
      <p:ext uri="{BB962C8B-B14F-4D97-AF65-F5344CB8AC3E}">
        <p14:creationId xmlns:p14="http://schemas.microsoft.com/office/powerpoint/2010/main" val="20657221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0a89db416_0_7314: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70a89db416_0_7314:notes"/>
          <p:cNvSpPr txBox="1">
            <a:spLocks noGrp="1"/>
          </p:cNvSpPr>
          <p:nvPr>
            <p:ph type="body" idx="1"/>
          </p:nvPr>
        </p:nvSpPr>
        <p:spPr>
          <a:xfrm>
            <a:off x="710248" y="4459526"/>
            <a:ext cx="5681980" cy="4224813"/>
          </a:xfrm>
          <a:prstGeom prst="rect">
            <a:avLst/>
          </a:prstGeom>
        </p:spPr>
        <p:txBody>
          <a:bodyPr spcFirstLastPara="1" wrap="square" lIns="93226" tIns="93226" rIns="93226" bIns="93226" anchor="t" anchorCtr="0">
            <a:noAutofit/>
          </a:bodyPr>
          <a:lstStyle/>
          <a:p>
            <a:pPr marL="0" indent="0">
              <a:buNone/>
            </a:pPr>
            <a:endParaRPr dirty="0"/>
          </a:p>
        </p:txBody>
      </p:sp>
    </p:spTree>
    <p:extLst>
      <p:ext uri="{BB962C8B-B14F-4D97-AF65-F5344CB8AC3E}">
        <p14:creationId xmlns:p14="http://schemas.microsoft.com/office/powerpoint/2010/main" val="3070363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5794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1877" indent="0">
              <a:buNone/>
            </a:pPr>
            <a:endParaRPr lang="en-US" dirty="0"/>
          </a:p>
        </p:txBody>
      </p:sp>
    </p:spTree>
    <p:extLst>
      <p:ext uri="{BB962C8B-B14F-4D97-AF65-F5344CB8AC3E}">
        <p14:creationId xmlns:p14="http://schemas.microsoft.com/office/powerpoint/2010/main" val="4161477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1877" indent="0">
              <a:buNone/>
            </a:pPr>
            <a:r>
              <a:rPr lang="en-US" dirty="0" smtClean="0"/>
              <a:t>States are required to provide a 25% match to</a:t>
            </a:r>
            <a:r>
              <a:rPr lang="en-US" baseline="0" dirty="0" smtClean="0"/>
              <a:t> federal grant awards. Typically, Wyoming has used State appropriations for Adult Education. However, with the reduction in State funds it is critical that all local providers in Wyoming submit documentation for local matching funds. Local match fund amounts, submitted with year end reports (see subsequent slide) are then used to meet the 25% requirement.</a:t>
            </a:r>
            <a:endParaRPr lang="en-US" dirty="0"/>
          </a:p>
        </p:txBody>
      </p:sp>
    </p:spTree>
    <p:extLst>
      <p:ext uri="{BB962C8B-B14F-4D97-AF65-F5344CB8AC3E}">
        <p14:creationId xmlns:p14="http://schemas.microsoft.com/office/powerpoint/2010/main" val="2142222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89157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6aee8bff79_0_336: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6aee8bff79_0_336:notes"/>
          <p:cNvSpPr txBox="1">
            <a:spLocks noGrp="1"/>
          </p:cNvSpPr>
          <p:nvPr>
            <p:ph type="body" idx="1"/>
          </p:nvPr>
        </p:nvSpPr>
        <p:spPr>
          <a:xfrm>
            <a:off x="710248" y="4459526"/>
            <a:ext cx="5681980" cy="4224813"/>
          </a:xfrm>
          <a:prstGeom prst="rect">
            <a:avLst/>
          </a:prstGeom>
        </p:spPr>
        <p:txBody>
          <a:bodyPr spcFirstLastPara="1" wrap="square" lIns="93226" tIns="93226" rIns="93226" bIns="93226" anchor="t" anchorCtr="0">
            <a:noAutofit/>
          </a:bodyPr>
          <a:lstStyle/>
          <a:p>
            <a:pPr marL="0" indent="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6100" y="542575"/>
            <a:ext cx="2729400" cy="1686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6"/>
              </a:buClr>
              <a:buSzPts val="5200"/>
              <a:buNone/>
              <a:defRPr sz="6200"/>
            </a:lvl1pPr>
            <a:lvl2pPr lvl="1" algn="ctr">
              <a:spcBef>
                <a:spcPts val="0"/>
              </a:spcBef>
              <a:spcAft>
                <a:spcPts val="0"/>
              </a:spcAft>
              <a:buClr>
                <a:schemeClr val="accent6"/>
              </a:buClr>
              <a:buSzPts val="5200"/>
              <a:buNone/>
              <a:defRPr sz="5200">
                <a:solidFill>
                  <a:schemeClr val="accent6"/>
                </a:solidFill>
              </a:defRPr>
            </a:lvl2pPr>
            <a:lvl3pPr lvl="2" algn="ctr">
              <a:spcBef>
                <a:spcPts val="0"/>
              </a:spcBef>
              <a:spcAft>
                <a:spcPts val="0"/>
              </a:spcAft>
              <a:buClr>
                <a:schemeClr val="accent6"/>
              </a:buClr>
              <a:buSzPts val="5200"/>
              <a:buNone/>
              <a:defRPr sz="5200">
                <a:solidFill>
                  <a:schemeClr val="accent6"/>
                </a:solidFill>
              </a:defRPr>
            </a:lvl3pPr>
            <a:lvl4pPr lvl="3" algn="ctr">
              <a:spcBef>
                <a:spcPts val="0"/>
              </a:spcBef>
              <a:spcAft>
                <a:spcPts val="0"/>
              </a:spcAft>
              <a:buClr>
                <a:schemeClr val="accent6"/>
              </a:buClr>
              <a:buSzPts val="5200"/>
              <a:buNone/>
              <a:defRPr sz="5200">
                <a:solidFill>
                  <a:schemeClr val="accent6"/>
                </a:solidFill>
              </a:defRPr>
            </a:lvl4pPr>
            <a:lvl5pPr lvl="4" algn="ctr">
              <a:spcBef>
                <a:spcPts val="0"/>
              </a:spcBef>
              <a:spcAft>
                <a:spcPts val="0"/>
              </a:spcAft>
              <a:buClr>
                <a:schemeClr val="accent6"/>
              </a:buClr>
              <a:buSzPts val="5200"/>
              <a:buNone/>
              <a:defRPr sz="5200">
                <a:solidFill>
                  <a:schemeClr val="accent6"/>
                </a:solidFill>
              </a:defRPr>
            </a:lvl5pPr>
            <a:lvl6pPr lvl="5" algn="ctr">
              <a:spcBef>
                <a:spcPts val="0"/>
              </a:spcBef>
              <a:spcAft>
                <a:spcPts val="0"/>
              </a:spcAft>
              <a:buClr>
                <a:schemeClr val="accent6"/>
              </a:buClr>
              <a:buSzPts val="5200"/>
              <a:buNone/>
              <a:defRPr sz="5200">
                <a:solidFill>
                  <a:schemeClr val="accent6"/>
                </a:solidFill>
              </a:defRPr>
            </a:lvl6pPr>
            <a:lvl7pPr lvl="6" algn="ctr">
              <a:spcBef>
                <a:spcPts val="0"/>
              </a:spcBef>
              <a:spcAft>
                <a:spcPts val="0"/>
              </a:spcAft>
              <a:buClr>
                <a:schemeClr val="accent6"/>
              </a:buClr>
              <a:buSzPts val="5200"/>
              <a:buNone/>
              <a:defRPr sz="5200">
                <a:solidFill>
                  <a:schemeClr val="accent6"/>
                </a:solidFill>
              </a:defRPr>
            </a:lvl7pPr>
            <a:lvl8pPr lvl="7" algn="ctr">
              <a:spcBef>
                <a:spcPts val="0"/>
              </a:spcBef>
              <a:spcAft>
                <a:spcPts val="0"/>
              </a:spcAft>
              <a:buClr>
                <a:schemeClr val="accent6"/>
              </a:buClr>
              <a:buSzPts val="5200"/>
              <a:buNone/>
              <a:defRPr sz="5200">
                <a:solidFill>
                  <a:schemeClr val="accent6"/>
                </a:solidFill>
              </a:defRPr>
            </a:lvl8pPr>
            <a:lvl9pPr lvl="8" algn="ctr">
              <a:spcBef>
                <a:spcPts val="0"/>
              </a:spcBef>
              <a:spcAft>
                <a:spcPts val="0"/>
              </a:spcAft>
              <a:buClr>
                <a:schemeClr val="accent6"/>
              </a:buClr>
              <a:buSzPts val="5200"/>
              <a:buNone/>
              <a:defRPr sz="5200">
                <a:solidFill>
                  <a:schemeClr val="accent6"/>
                </a:solidFill>
              </a:defRPr>
            </a:lvl9pPr>
          </a:lstStyle>
          <a:p>
            <a:endParaRPr/>
          </a:p>
        </p:txBody>
      </p:sp>
      <p:sp>
        <p:nvSpPr>
          <p:cNvPr id="10" name="Google Shape;10;p2"/>
          <p:cNvSpPr txBox="1">
            <a:spLocks noGrp="1"/>
          </p:cNvSpPr>
          <p:nvPr>
            <p:ph type="subTitle" idx="1"/>
          </p:nvPr>
        </p:nvSpPr>
        <p:spPr>
          <a:xfrm>
            <a:off x="726100" y="2317800"/>
            <a:ext cx="3779100" cy="587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1800"/>
              <a:buFont typeface="Lato"/>
              <a:buNone/>
              <a:defRPr>
                <a:latin typeface="Lato"/>
                <a:ea typeface="Lato"/>
                <a:cs typeface="Lato"/>
                <a:sym typeface="Lato"/>
              </a:defRPr>
            </a:lvl1pPr>
            <a:lvl2pPr lvl="1"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2pPr>
            <a:lvl3pPr lvl="2"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3pPr>
            <a:lvl4pPr lvl="3"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4pPr>
            <a:lvl5pPr lvl="4"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5pPr>
            <a:lvl6pPr lvl="5"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6pPr>
            <a:lvl7pPr lvl="6"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7pPr>
            <a:lvl8pPr lvl="7"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8pPr>
            <a:lvl9pPr lvl="8"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9pPr>
          </a:lstStyle>
          <a:p>
            <a:endParaRPr/>
          </a:p>
        </p:txBody>
      </p:sp>
      <p:sp>
        <p:nvSpPr>
          <p:cNvPr id="11" name="Google Shape;11;p2"/>
          <p:cNvSpPr/>
          <p:nvPr/>
        </p:nvSpPr>
        <p:spPr>
          <a:xfrm>
            <a:off x="0" y="0"/>
            <a:ext cx="1935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dk2"/>
        </a:solidFill>
        <a:effectLst/>
      </p:bgPr>
    </p:bg>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6057900" y="1781175"/>
            <a:ext cx="2359800" cy="1552500"/>
          </a:xfrm>
          <a:prstGeom prst="rect">
            <a:avLst/>
          </a:prstGeom>
        </p:spPr>
        <p:txBody>
          <a:bodyPr spcFirstLastPara="1" wrap="square" lIns="91425" tIns="91425" rIns="91425" bIns="91425" anchor="ctr" anchorCtr="0">
            <a:noAutofit/>
          </a:bodyPr>
          <a:lstStyle>
            <a:lvl1pPr marL="457200" lvl="0" indent="-228600" algn="r">
              <a:lnSpc>
                <a:spcPct val="100000"/>
              </a:lnSpc>
              <a:spcBef>
                <a:spcPts val="0"/>
              </a:spcBef>
              <a:spcAft>
                <a:spcPts val="0"/>
              </a:spcAft>
              <a:buSzPts val="2400"/>
              <a:buFont typeface="Anton"/>
              <a:buNone/>
              <a:defRPr sz="3200">
                <a:solidFill>
                  <a:schemeClr val="accent1"/>
                </a:solidFill>
                <a:latin typeface="Fira Sans Extra Condensed Medium"/>
                <a:ea typeface="Fira Sans Extra Condensed Medium"/>
                <a:cs typeface="Fira Sans Extra Condensed Medium"/>
                <a:sym typeface="Fira Sans Extra Condensed Medium"/>
              </a:defRPr>
            </a:lvl1pPr>
          </a:lstStyle>
          <a:p>
            <a:endParaRPr/>
          </a:p>
        </p:txBody>
      </p:sp>
      <p:sp>
        <p:nvSpPr>
          <p:cNvPr id="44" name="Google Shape;44;p10"/>
          <p:cNvSpPr/>
          <p:nvPr/>
        </p:nvSpPr>
        <p:spPr>
          <a:xfrm rot="5400000">
            <a:off x="4494300" y="455700"/>
            <a:ext cx="193500" cy="9182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10"/>
          <p:cNvSpPr txBox="1">
            <a:spLocks noGrp="1"/>
          </p:cNvSpPr>
          <p:nvPr>
            <p:ph type="title"/>
          </p:nvPr>
        </p:nvSpPr>
        <p:spPr>
          <a:xfrm>
            <a:off x="726050" y="542575"/>
            <a:ext cx="5789100" cy="548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accent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4253434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Bullet Points">
  <p:cSld name="Title + Bullet Points">
    <p:bg>
      <p:bgPr>
        <a:solidFill>
          <a:schemeClr val="accent1"/>
        </a:solidFill>
        <a:effectLst/>
      </p:bgPr>
    </p:bg>
    <p:spTree>
      <p:nvGrpSpPr>
        <p:cNvPr id="1" name="Shape 52"/>
        <p:cNvGrpSpPr/>
        <p:nvPr/>
      </p:nvGrpSpPr>
      <p:grpSpPr>
        <a:xfrm>
          <a:off x="0" y="0"/>
          <a:ext cx="0" cy="0"/>
          <a:chOff x="0" y="0"/>
          <a:chExt cx="0" cy="0"/>
        </a:xfrm>
      </p:grpSpPr>
      <p:sp>
        <p:nvSpPr>
          <p:cNvPr id="53" name="Google Shape;53;p13"/>
          <p:cNvSpPr txBox="1">
            <a:spLocks noGrp="1"/>
          </p:cNvSpPr>
          <p:nvPr>
            <p:ph type="title"/>
          </p:nvPr>
        </p:nvSpPr>
        <p:spPr>
          <a:xfrm>
            <a:off x="726100" y="542575"/>
            <a:ext cx="5573100" cy="552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4" name="Google Shape;54;p13"/>
          <p:cNvSpPr txBox="1">
            <a:spLocks noGrp="1"/>
          </p:cNvSpPr>
          <p:nvPr>
            <p:ph type="body" idx="1"/>
          </p:nvPr>
        </p:nvSpPr>
        <p:spPr>
          <a:xfrm>
            <a:off x="726100" y="1152525"/>
            <a:ext cx="7691700" cy="3448500"/>
          </a:xfrm>
          <a:prstGeom prst="rect">
            <a:avLst/>
          </a:prstGeom>
        </p:spPr>
        <p:txBody>
          <a:bodyPr spcFirstLastPara="1" wrap="square" lIns="91425" tIns="91425" rIns="91425" bIns="91425" anchor="t" anchorCtr="0">
            <a:noAutofit/>
          </a:bodyPr>
          <a:lstStyle>
            <a:lvl1pPr marL="457200" lvl="0" indent="-292100" rtl="0">
              <a:spcBef>
                <a:spcPts val="0"/>
              </a:spcBef>
              <a:spcAft>
                <a:spcPts val="0"/>
              </a:spcAft>
              <a:buClr>
                <a:schemeClr val="dk1"/>
              </a:buClr>
              <a:buSzPts val="1000"/>
              <a:buChar char="●"/>
              <a:defRPr sz="1300"/>
            </a:lvl1pPr>
            <a:lvl2pPr marL="914400" lvl="1" indent="-292100" rtl="0">
              <a:spcBef>
                <a:spcPts val="0"/>
              </a:spcBef>
              <a:spcAft>
                <a:spcPts val="0"/>
              </a:spcAft>
              <a:buClr>
                <a:schemeClr val="dk1"/>
              </a:buClr>
              <a:buSzPts val="1000"/>
              <a:buFont typeface="Muli"/>
              <a:buChar char="○"/>
              <a:defRPr sz="1200"/>
            </a:lvl2pPr>
            <a:lvl3pPr marL="1371600" lvl="2" indent="-292100" rtl="0">
              <a:spcBef>
                <a:spcPts val="0"/>
              </a:spcBef>
              <a:spcAft>
                <a:spcPts val="0"/>
              </a:spcAft>
              <a:buClr>
                <a:schemeClr val="dk1"/>
              </a:buClr>
              <a:buSzPts val="1000"/>
              <a:buFont typeface="Muli"/>
              <a:buChar char="■"/>
              <a:defRPr sz="1200"/>
            </a:lvl3pPr>
            <a:lvl4pPr marL="1828800" lvl="3" indent="-292100" rtl="0">
              <a:spcBef>
                <a:spcPts val="0"/>
              </a:spcBef>
              <a:spcAft>
                <a:spcPts val="0"/>
              </a:spcAft>
              <a:buClr>
                <a:schemeClr val="dk1"/>
              </a:buClr>
              <a:buSzPts val="1000"/>
              <a:buFont typeface="Muli"/>
              <a:buChar char="●"/>
              <a:defRPr sz="1200"/>
            </a:lvl4pPr>
            <a:lvl5pPr marL="2286000" lvl="4" indent="-292100" rtl="0">
              <a:spcBef>
                <a:spcPts val="0"/>
              </a:spcBef>
              <a:spcAft>
                <a:spcPts val="0"/>
              </a:spcAft>
              <a:buClr>
                <a:schemeClr val="dk1"/>
              </a:buClr>
              <a:buSzPts val="1000"/>
              <a:buFont typeface="Muli"/>
              <a:buChar char="○"/>
              <a:defRPr sz="1200"/>
            </a:lvl5pPr>
            <a:lvl6pPr marL="2743200" lvl="5" indent="-292100" rtl="0">
              <a:spcBef>
                <a:spcPts val="0"/>
              </a:spcBef>
              <a:spcAft>
                <a:spcPts val="0"/>
              </a:spcAft>
              <a:buClr>
                <a:schemeClr val="dk1"/>
              </a:buClr>
              <a:buSzPts val="1000"/>
              <a:buFont typeface="Muli"/>
              <a:buChar char="■"/>
              <a:defRPr sz="1200"/>
            </a:lvl6pPr>
            <a:lvl7pPr marL="3200400" lvl="6" indent="-292100" rtl="0">
              <a:spcBef>
                <a:spcPts val="0"/>
              </a:spcBef>
              <a:spcAft>
                <a:spcPts val="0"/>
              </a:spcAft>
              <a:buClr>
                <a:schemeClr val="dk1"/>
              </a:buClr>
              <a:buSzPts val="1000"/>
              <a:buFont typeface="Muli"/>
              <a:buChar char="●"/>
              <a:defRPr sz="1200"/>
            </a:lvl7pPr>
            <a:lvl8pPr marL="3657600" lvl="7" indent="-292100" rtl="0">
              <a:spcBef>
                <a:spcPts val="0"/>
              </a:spcBef>
              <a:spcAft>
                <a:spcPts val="0"/>
              </a:spcAft>
              <a:buClr>
                <a:schemeClr val="dk1"/>
              </a:buClr>
              <a:buSzPts val="1000"/>
              <a:buFont typeface="Muli"/>
              <a:buChar char="○"/>
              <a:defRPr sz="1200"/>
            </a:lvl8pPr>
            <a:lvl9pPr marL="4114800" lvl="8" indent="-292100" rtl="0">
              <a:spcBef>
                <a:spcPts val="0"/>
              </a:spcBef>
              <a:spcAft>
                <a:spcPts val="0"/>
              </a:spcAft>
              <a:buClr>
                <a:schemeClr val="dk1"/>
              </a:buClr>
              <a:buSzPts val="1000"/>
              <a:buFont typeface="Muli"/>
              <a:buChar char="■"/>
              <a:defRPr sz="1200"/>
            </a:lvl9pPr>
          </a:lstStyle>
          <a:p>
            <a:endParaRPr/>
          </a:p>
        </p:txBody>
      </p:sp>
      <p:sp>
        <p:nvSpPr>
          <p:cNvPr id="55" name="Google Shape;55;p13"/>
          <p:cNvSpPr/>
          <p:nvPr/>
        </p:nvSpPr>
        <p:spPr>
          <a:xfrm>
            <a:off x="0" y="0"/>
            <a:ext cx="1935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5989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four columns and numbers">
  <p:cSld name="Title + four columns and numbers">
    <p:bg>
      <p:bgPr>
        <a:solidFill>
          <a:schemeClr val="accent5"/>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hasCustomPrompt="1"/>
          </p:nvPr>
        </p:nvSpPr>
        <p:spPr>
          <a:xfrm>
            <a:off x="726100" y="1220788"/>
            <a:ext cx="1768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58" name="Google Shape;58;p14"/>
          <p:cNvSpPr txBox="1">
            <a:spLocks noGrp="1"/>
          </p:cNvSpPr>
          <p:nvPr>
            <p:ph type="title" idx="2"/>
          </p:nvPr>
        </p:nvSpPr>
        <p:spPr>
          <a:xfrm>
            <a:off x="726100" y="1700938"/>
            <a:ext cx="2018700" cy="5037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59" name="Google Shape;59;p14"/>
          <p:cNvSpPr txBox="1">
            <a:spLocks noGrp="1"/>
          </p:cNvSpPr>
          <p:nvPr>
            <p:ph type="subTitle" idx="1"/>
          </p:nvPr>
        </p:nvSpPr>
        <p:spPr>
          <a:xfrm>
            <a:off x="726100" y="2069288"/>
            <a:ext cx="2288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 name="Google Shape;60;p14"/>
          <p:cNvSpPr txBox="1">
            <a:spLocks noGrp="1"/>
          </p:cNvSpPr>
          <p:nvPr>
            <p:ph type="title" idx="3" hasCustomPrompt="1"/>
          </p:nvPr>
        </p:nvSpPr>
        <p:spPr>
          <a:xfrm>
            <a:off x="726100" y="3130163"/>
            <a:ext cx="1768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61" name="Google Shape;61;p14"/>
          <p:cNvSpPr txBox="1">
            <a:spLocks noGrp="1"/>
          </p:cNvSpPr>
          <p:nvPr>
            <p:ph type="title" idx="4"/>
          </p:nvPr>
        </p:nvSpPr>
        <p:spPr>
          <a:xfrm>
            <a:off x="726100" y="3610313"/>
            <a:ext cx="2018700" cy="5037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62" name="Google Shape;62;p14"/>
          <p:cNvSpPr txBox="1">
            <a:spLocks noGrp="1"/>
          </p:cNvSpPr>
          <p:nvPr>
            <p:ph type="subTitle" idx="5"/>
          </p:nvPr>
        </p:nvSpPr>
        <p:spPr>
          <a:xfrm>
            <a:off x="726100" y="3978663"/>
            <a:ext cx="22884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3" name="Google Shape;63;p14"/>
          <p:cNvSpPr txBox="1">
            <a:spLocks noGrp="1"/>
          </p:cNvSpPr>
          <p:nvPr>
            <p:ph type="title" idx="6" hasCustomPrompt="1"/>
          </p:nvPr>
        </p:nvSpPr>
        <p:spPr>
          <a:xfrm>
            <a:off x="3583975" y="1220788"/>
            <a:ext cx="1768800" cy="572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64" name="Google Shape;64;p14"/>
          <p:cNvSpPr txBox="1">
            <a:spLocks noGrp="1"/>
          </p:cNvSpPr>
          <p:nvPr>
            <p:ph type="title" idx="7"/>
          </p:nvPr>
        </p:nvSpPr>
        <p:spPr>
          <a:xfrm>
            <a:off x="3334075" y="1700938"/>
            <a:ext cx="2018700" cy="503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65" name="Google Shape;65;p14"/>
          <p:cNvSpPr txBox="1">
            <a:spLocks noGrp="1"/>
          </p:cNvSpPr>
          <p:nvPr>
            <p:ph type="subTitle" idx="8"/>
          </p:nvPr>
        </p:nvSpPr>
        <p:spPr>
          <a:xfrm>
            <a:off x="3064375" y="2069288"/>
            <a:ext cx="22884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14"/>
          <p:cNvSpPr txBox="1">
            <a:spLocks noGrp="1"/>
          </p:cNvSpPr>
          <p:nvPr>
            <p:ph type="title" idx="9" hasCustomPrompt="1"/>
          </p:nvPr>
        </p:nvSpPr>
        <p:spPr>
          <a:xfrm>
            <a:off x="3583975" y="3130163"/>
            <a:ext cx="1768800" cy="572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solidFill>
                  <a:schemeClr val="accen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67" name="Google Shape;67;p14"/>
          <p:cNvSpPr txBox="1">
            <a:spLocks noGrp="1"/>
          </p:cNvSpPr>
          <p:nvPr>
            <p:ph type="title" idx="13"/>
          </p:nvPr>
        </p:nvSpPr>
        <p:spPr>
          <a:xfrm>
            <a:off x="3334075" y="3610313"/>
            <a:ext cx="2018700" cy="503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sz="1800"/>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68" name="Google Shape;68;p14"/>
          <p:cNvSpPr txBox="1">
            <a:spLocks noGrp="1"/>
          </p:cNvSpPr>
          <p:nvPr>
            <p:ph type="subTitle" idx="14"/>
          </p:nvPr>
        </p:nvSpPr>
        <p:spPr>
          <a:xfrm>
            <a:off x="3064375" y="3978663"/>
            <a:ext cx="22884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4"/>
          <p:cNvSpPr txBox="1">
            <a:spLocks noGrp="1"/>
          </p:cNvSpPr>
          <p:nvPr>
            <p:ph type="title" idx="15"/>
          </p:nvPr>
        </p:nvSpPr>
        <p:spPr>
          <a:xfrm>
            <a:off x="726100" y="542575"/>
            <a:ext cx="5350800" cy="552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3272231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2549400" y="3695700"/>
            <a:ext cx="4045200" cy="449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Font typeface="Lato"/>
              <a:buNone/>
              <a:defRPr sz="2100">
                <a:solidFill>
                  <a:schemeClr val="accent1"/>
                </a:solidFill>
                <a:latin typeface="Lato"/>
                <a:ea typeface="Lato"/>
                <a:cs typeface="Lato"/>
                <a:sym typeface="Lato"/>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72" name="Google Shape;72;p15"/>
          <p:cNvSpPr txBox="1">
            <a:spLocks noGrp="1"/>
          </p:cNvSpPr>
          <p:nvPr>
            <p:ph type="subTitle" idx="1"/>
          </p:nvPr>
        </p:nvSpPr>
        <p:spPr>
          <a:xfrm>
            <a:off x="2191200" y="1075800"/>
            <a:ext cx="4761600" cy="283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600"/>
              <a:buFont typeface="Anton"/>
              <a:buNone/>
              <a:defRPr sz="3000">
                <a:solidFill>
                  <a:schemeClr val="accent1"/>
                </a:solidFill>
                <a:latin typeface="Fira Sans Extra Condensed Medium"/>
                <a:ea typeface="Fira Sans Extra Condensed Medium"/>
                <a:cs typeface="Fira Sans Extra Condensed Medium"/>
                <a:sym typeface="Fira Sans Extra Condensed Medium"/>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3" name="Google Shape;73;p15"/>
          <p:cNvSpPr/>
          <p:nvPr/>
        </p:nvSpPr>
        <p:spPr>
          <a:xfrm rot="5400000">
            <a:off x="4477100" y="472950"/>
            <a:ext cx="193500" cy="9147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6683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5"/>
        </a:solidFill>
        <a:effectLst/>
      </p:bgPr>
    </p:bg>
    <p:spTree>
      <p:nvGrpSpPr>
        <p:cNvPr id="1" name="Shape 38"/>
        <p:cNvGrpSpPr/>
        <p:nvPr/>
      </p:nvGrpSpPr>
      <p:grpSpPr>
        <a:xfrm>
          <a:off x="0" y="0"/>
          <a:ext cx="0" cy="0"/>
          <a:chOff x="0" y="0"/>
          <a:chExt cx="0" cy="0"/>
        </a:xfrm>
      </p:grpSpPr>
      <p:sp>
        <p:nvSpPr>
          <p:cNvPr id="39" name="Google Shape;39;p9"/>
          <p:cNvSpPr txBox="1">
            <a:spLocks noGrp="1"/>
          </p:cNvSpPr>
          <p:nvPr>
            <p:ph type="subTitle" idx="1"/>
          </p:nvPr>
        </p:nvSpPr>
        <p:spPr>
          <a:xfrm>
            <a:off x="726100" y="2105288"/>
            <a:ext cx="2705700" cy="418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Font typeface="Anton"/>
              <a:buNone/>
              <a:defRPr sz="2200">
                <a:latin typeface="Fira Sans Extra Condensed Medium"/>
                <a:ea typeface="Fira Sans Extra Condensed Medium"/>
                <a:cs typeface="Fira Sans Extra Condensed Medium"/>
                <a:sym typeface="Fira Sans Extra Condensed Medium"/>
              </a:defRPr>
            </a:lvl1pPr>
            <a:lvl2pPr lvl="1" algn="ctr">
              <a:lnSpc>
                <a:spcPct val="100000"/>
              </a:lnSpc>
              <a:spcBef>
                <a:spcPts val="0"/>
              </a:spcBef>
              <a:spcAft>
                <a:spcPts val="0"/>
              </a:spcAft>
              <a:buSzPts val="2100"/>
              <a:buFont typeface="Anton"/>
              <a:buNone/>
              <a:defRPr sz="2100">
                <a:latin typeface="Anton"/>
                <a:ea typeface="Anton"/>
                <a:cs typeface="Anton"/>
                <a:sym typeface="Anton"/>
              </a:defRPr>
            </a:lvl2pPr>
            <a:lvl3pPr lvl="2" algn="ctr">
              <a:lnSpc>
                <a:spcPct val="100000"/>
              </a:lnSpc>
              <a:spcBef>
                <a:spcPts val="0"/>
              </a:spcBef>
              <a:spcAft>
                <a:spcPts val="0"/>
              </a:spcAft>
              <a:buSzPts val="2100"/>
              <a:buFont typeface="Anton"/>
              <a:buNone/>
              <a:defRPr sz="2100">
                <a:latin typeface="Anton"/>
                <a:ea typeface="Anton"/>
                <a:cs typeface="Anton"/>
                <a:sym typeface="Anton"/>
              </a:defRPr>
            </a:lvl3pPr>
            <a:lvl4pPr lvl="3" algn="ctr">
              <a:lnSpc>
                <a:spcPct val="100000"/>
              </a:lnSpc>
              <a:spcBef>
                <a:spcPts val="0"/>
              </a:spcBef>
              <a:spcAft>
                <a:spcPts val="0"/>
              </a:spcAft>
              <a:buSzPts val="2100"/>
              <a:buFont typeface="Anton"/>
              <a:buNone/>
              <a:defRPr sz="2100">
                <a:latin typeface="Anton"/>
                <a:ea typeface="Anton"/>
                <a:cs typeface="Anton"/>
                <a:sym typeface="Anton"/>
              </a:defRPr>
            </a:lvl4pPr>
            <a:lvl5pPr lvl="4" algn="ctr">
              <a:lnSpc>
                <a:spcPct val="100000"/>
              </a:lnSpc>
              <a:spcBef>
                <a:spcPts val="0"/>
              </a:spcBef>
              <a:spcAft>
                <a:spcPts val="0"/>
              </a:spcAft>
              <a:buSzPts val="2100"/>
              <a:buFont typeface="Anton"/>
              <a:buNone/>
              <a:defRPr sz="2100">
                <a:latin typeface="Anton"/>
                <a:ea typeface="Anton"/>
                <a:cs typeface="Anton"/>
                <a:sym typeface="Anton"/>
              </a:defRPr>
            </a:lvl5pPr>
            <a:lvl6pPr lvl="5" algn="ctr">
              <a:lnSpc>
                <a:spcPct val="100000"/>
              </a:lnSpc>
              <a:spcBef>
                <a:spcPts val="0"/>
              </a:spcBef>
              <a:spcAft>
                <a:spcPts val="0"/>
              </a:spcAft>
              <a:buSzPts val="2100"/>
              <a:buFont typeface="Anton"/>
              <a:buNone/>
              <a:defRPr sz="2100">
                <a:latin typeface="Anton"/>
                <a:ea typeface="Anton"/>
                <a:cs typeface="Anton"/>
                <a:sym typeface="Anton"/>
              </a:defRPr>
            </a:lvl6pPr>
            <a:lvl7pPr lvl="6" algn="ctr">
              <a:lnSpc>
                <a:spcPct val="100000"/>
              </a:lnSpc>
              <a:spcBef>
                <a:spcPts val="0"/>
              </a:spcBef>
              <a:spcAft>
                <a:spcPts val="0"/>
              </a:spcAft>
              <a:buSzPts val="2100"/>
              <a:buFont typeface="Anton"/>
              <a:buNone/>
              <a:defRPr sz="2100">
                <a:latin typeface="Anton"/>
                <a:ea typeface="Anton"/>
                <a:cs typeface="Anton"/>
                <a:sym typeface="Anton"/>
              </a:defRPr>
            </a:lvl7pPr>
            <a:lvl8pPr lvl="7" algn="ctr">
              <a:lnSpc>
                <a:spcPct val="100000"/>
              </a:lnSpc>
              <a:spcBef>
                <a:spcPts val="0"/>
              </a:spcBef>
              <a:spcAft>
                <a:spcPts val="0"/>
              </a:spcAft>
              <a:buSzPts val="2100"/>
              <a:buFont typeface="Anton"/>
              <a:buNone/>
              <a:defRPr sz="2100">
                <a:latin typeface="Anton"/>
                <a:ea typeface="Anton"/>
                <a:cs typeface="Anton"/>
                <a:sym typeface="Anton"/>
              </a:defRPr>
            </a:lvl8pPr>
            <a:lvl9pPr lvl="8" algn="ctr">
              <a:lnSpc>
                <a:spcPct val="100000"/>
              </a:lnSpc>
              <a:spcBef>
                <a:spcPts val="0"/>
              </a:spcBef>
              <a:spcAft>
                <a:spcPts val="0"/>
              </a:spcAft>
              <a:buSzPts val="2100"/>
              <a:buFont typeface="Anton"/>
              <a:buNone/>
              <a:defRPr sz="2100">
                <a:latin typeface="Anton"/>
                <a:ea typeface="Anton"/>
                <a:cs typeface="Anton"/>
                <a:sym typeface="Anton"/>
              </a:defRPr>
            </a:lvl9pPr>
          </a:lstStyle>
          <a:p>
            <a:endParaRPr/>
          </a:p>
        </p:txBody>
      </p:sp>
      <p:sp>
        <p:nvSpPr>
          <p:cNvPr id="40" name="Google Shape;40;p9"/>
          <p:cNvSpPr txBox="1">
            <a:spLocks noGrp="1"/>
          </p:cNvSpPr>
          <p:nvPr>
            <p:ph type="body" idx="2"/>
          </p:nvPr>
        </p:nvSpPr>
        <p:spPr>
          <a:xfrm>
            <a:off x="726100" y="2599612"/>
            <a:ext cx="3136500" cy="1810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17500">
              <a:spcBef>
                <a:spcPts val="10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1" name="Google Shape;41;p9"/>
          <p:cNvSpPr txBox="1">
            <a:spLocks noGrp="1"/>
          </p:cNvSpPr>
          <p:nvPr>
            <p:ph type="title"/>
          </p:nvPr>
        </p:nvSpPr>
        <p:spPr>
          <a:xfrm>
            <a:off x="726100" y="546147"/>
            <a:ext cx="2931600" cy="99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6100" y="542575"/>
            <a:ext cx="2729400" cy="16863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6"/>
              </a:buClr>
              <a:buSzPts val="5200"/>
              <a:buNone/>
              <a:defRPr sz="6200"/>
            </a:lvl1pPr>
            <a:lvl2pPr lvl="1" algn="ctr">
              <a:spcBef>
                <a:spcPts val="0"/>
              </a:spcBef>
              <a:spcAft>
                <a:spcPts val="0"/>
              </a:spcAft>
              <a:buClr>
                <a:schemeClr val="accent6"/>
              </a:buClr>
              <a:buSzPts val="5200"/>
              <a:buNone/>
              <a:defRPr sz="5200">
                <a:solidFill>
                  <a:schemeClr val="accent6"/>
                </a:solidFill>
              </a:defRPr>
            </a:lvl2pPr>
            <a:lvl3pPr lvl="2" algn="ctr">
              <a:spcBef>
                <a:spcPts val="0"/>
              </a:spcBef>
              <a:spcAft>
                <a:spcPts val="0"/>
              </a:spcAft>
              <a:buClr>
                <a:schemeClr val="accent6"/>
              </a:buClr>
              <a:buSzPts val="5200"/>
              <a:buNone/>
              <a:defRPr sz="5200">
                <a:solidFill>
                  <a:schemeClr val="accent6"/>
                </a:solidFill>
              </a:defRPr>
            </a:lvl3pPr>
            <a:lvl4pPr lvl="3" algn="ctr">
              <a:spcBef>
                <a:spcPts val="0"/>
              </a:spcBef>
              <a:spcAft>
                <a:spcPts val="0"/>
              </a:spcAft>
              <a:buClr>
                <a:schemeClr val="accent6"/>
              </a:buClr>
              <a:buSzPts val="5200"/>
              <a:buNone/>
              <a:defRPr sz="5200">
                <a:solidFill>
                  <a:schemeClr val="accent6"/>
                </a:solidFill>
              </a:defRPr>
            </a:lvl4pPr>
            <a:lvl5pPr lvl="4" algn="ctr">
              <a:spcBef>
                <a:spcPts val="0"/>
              </a:spcBef>
              <a:spcAft>
                <a:spcPts val="0"/>
              </a:spcAft>
              <a:buClr>
                <a:schemeClr val="accent6"/>
              </a:buClr>
              <a:buSzPts val="5200"/>
              <a:buNone/>
              <a:defRPr sz="5200">
                <a:solidFill>
                  <a:schemeClr val="accent6"/>
                </a:solidFill>
              </a:defRPr>
            </a:lvl5pPr>
            <a:lvl6pPr lvl="5" algn="ctr">
              <a:spcBef>
                <a:spcPts val="0"/>
              </a:spcBef>
              <a:spcAft>
                <a:spcPts val="0"/>
              </a:spcAft>
              <a:buClr>
                <a:schemeClr val="accent6"/>
              </a:buClr>
              <a:buSzPts val="5200"/>
              <a:buNone/>
              <a:defRPr sz="5200">
                <a:solidFill>
                  <a:schemeClr val="accent6"/>
                </a:solidFill>
              </a:defRPr>
            </a:lvl6pPr>
            <a:lvl7pPr lvl="6" algn="ctr">
              <a:spcBef>
                <a:spcPts val="0"/>
              </a:spcBef>
              <a:spcAft>
                <a:spcPts val="0"/>
              </a:spcAft>
              <a:buClr>
                <a:schemeClr val="accent6"/>
              </a:buClr>
              <a:buSzPts val="5200"/>
              <a:buNone/>
              <a:defRPr sz="5200">
                <a:solidFill>
                  <a:schemeClr val="accent6"/>
                </a:solidFill>
              </a:defRPr>
            </a:lvl7pPr>
            <a:lvl8pPr lvl="7" algn="ctr">
              <a:spcBef>
                <a:spcPts val="0"/>
              </a:spcBef>
              <a:spcAft>
                <a:spcPts val="0"/>
              </a:spcAft>
              <a:buClr>
                <a:schemeClr val="accent6"/>
              </a:buClr>
              <a:buSzPts val="5200"/>
              <a:buNone/>
              <a:defRPr sz="5200">
                <a:solidFill>
                  <a:schemeClr val="accent6"/>
                </a:solidFill>
              </a:defRPr>
            </a:lvl8pPr>
            <a:lvl9pPr lvl="8" algn="ctr">
              <a:spcBef>
                <a:spcPts val="0"/>
              </a:spcBef>
              <a:spcAft>
                <a:spcPts val="0"/>
              </a:spcAft>
              <a:buClr>
                <a:schemeClr val="accent6"/>
              </a:buClr>
              <a:buSzPts val="5200"/>
              <a:buNone/>
              <a:defRPr sz="5200">
                <a:solidFill>
                  <a:schemeClr val="accent6"/>
                </a:solidFill>
              </a:defRPr>
            </a:lvl9pPr>
          </a:lstStyle>
          <a:p>
            <a:endParaRPr/>
          </a:p>
        </p:txBody>
      </p:sp>
      <p:sp>
        <p:nvSpPr>
          <p:cNvPr id="10" name="Google Shape;10;p2"/>
          <p:cNvSpPr txBox="1">
            <a:spLocks noGrp="1"/>
          </p:cNvSpPr>
          <p:nvPr>
            <p:ph type="subTitle" idx="1"/>
          </p:nvPr>
        </p:nvSpPr>
        <p:spPr>
          <a:xfrm>
            <a:off x="726100" y="2317800"/>
            <a:ext cx="3779100" cy="587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1800"/>
              <a:buFont typeface="Lato"/>
              <a:buNone/>
              <a:defRPr>
                <a:latin typeface="Lato"/>
                <a:ea typeface="Lato"/>
                <a:cs typeface="Lato"/>
                <a:sym typeface="Lato"/>
              </a:defRPr>
            </a:lvl1pPr>
            <a:lvl2pPr lvl="1"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2pPr>
            <a:lvl3pPr lvl="2"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3pPr>
            <a:lvl4pPr lvl="3"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4pPr>
            <a:lvl5pPr lvl="4"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5pPr>
            <a:lvl6pPr lvl="5"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6pPr>
            <a:lvl7pPr lvl="6"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7pPr>
            <a:lvl8pPr lvl="7"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8pPr>
            <a:lvl9pPr lvl="8"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9pPr>
          </a:lstStyle>
          <a:p>
            <a:endParaRPr/>
          </a:p>
        </p:txBody>
      </p:sp>
      <p:sp>
        <p:nvSpPr>
          <p:cNvPr id="11" name="Google Shape;11;p2"/>
          <p:cNvSpPr/>
          <p:nvPr/>
        </p:nvSpPr>
        <p:spPr>
          <a:xfrm>
            <a:off x="0" y="0"/>
            <a:ext cx="1935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0693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5"/>
        </a:solidFill>
        <a:effectLst/>
      </p:bgPr>
    </p:bg>
    <p:spTree>
      <p:nvGrpSpPr>
        <p:cNvPr id="1" name="Shape 12"/>
        <p:cNvGrpSpPr/>
        <p:nvPr/>
      </p:nvGrpSpPr>
      <p:grpSpPr>
        <a:xfrm>
          <a:off x="0" y="0"/>
          <a:ext cx="0" cy="0"/>
          <a:chOff x="0" y="0"/>
          <a:chExt cx="0" cy="0"/>
        </a:xfrm>
      </p:grpSpPr>
      <p:sp>
        <p:nvSpPr>
          <p:cNvPr id="13" name="Google Shape;13;p3"/>
          <p:cNvSpPr txBox="1">
            <a:spLocks noGrp="1"/>
          </p:cNvSpPr>
          <p:nvPr>
            <p:ph type="title" hasCustomPrompt="1"/>
          </p:nvPr>
        </p:nvSpPr>
        <p:spPr>
          <a:xfrm>
            <a:off x="2734650" y="1397500"/>
            <a:ext cx="3674700" cy="833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4800"/>
              <a:buNone/>
              <a:defRPr sz="4800">
                <a:solidFill>
                  <a:schemeClr val="accent1"/>
                </a:solidFill>
              </a:defRPr>
            </a:lvl1pPr>
            <a:lvl2pPr lvl="1" algn="ctr" rtl="0">
              <a:spcBef>
                <a:spcPts val="0"/>
              </a:spcBef>
              <a:spcAft>
                <a:spcPts val="0"/>
              </a:spcAft>
              <a:buClr>
                <a:schemeClr val="accent6"/>
              </a:buClr>
              <a:buSzPts val="12000"/>
              <a:buNone/>
              <a:defRPr sz="12000">
                <a:solidFill>
                  <a:schemeClr val="accent6"/>
                </a:solidFill>
              </a:defRPr>
            </a:lvl2pPr>
            <a:lvl3pPr lvl="2" algn="ctr" rtl="0">
              <a:spcBef>
                <a:spcPts val="0"/>
              </a:spcBef>
              <a:spcAft>
                <a:spcPts val="0"/>
              </a:spcAft>
              <a:buClr>
                <a:schemeClr val="accent6"/>
              </a:buClr>
              <a:buSzPts val="12000"/>
              <a:buNone/>
              <a:defRPr sz="12000">
                <a:solidFill>
                  <a:schemeClr val="accent6"/>
                </a:solidFill>
              </a:defRPr>
            </a:lvl3pPr>
            <a:lvl4pPr lvl="3" algn="ctr" rtl="0">
              <a:spcBef>
                <a:spcPts val="0"/>
              </a:spcBef>
              <a:spcAft>
                <a:spcPts val="0"/>
              </a:spcAft>
              <a:buClr>
                <a:schemeClr val="accent6"/>
              </a:buClr>
              <a:buSzPts val="12000"/>
              <a:buNone/>
              <a:defRPr sz="12000">
                <a:solidFill>
                  <a:schemeClr val="accent6"/>
                </a:solidFill>
              </a:defRPr>
            </a:lvl4pPr>
            <a:lvl5pPr lvl="4" algn="ctr" rtl="0">
              <a:spcBef>
                <a:spcPts val="0"/>
              </a:spcBef>
              <a:spcAft>
                <a:spcPts val="0"/>
              </a:spcAft>
              <a:buClr>
                <a:schemeClr val="accent6"/>
              </a:buClr>
              <a:buSzPts val="12000"/>
              <a:buNone/>
              <a:defRPr sz="12000">
                <a:solidFill>
                  <a:schemeClr val="accent6"/>
                </a:solidFill>
              </a:defRPr>
            </a:lvl5pPr>
            <a:lvl6pPr lvl="5" algn="ctr" rtl="0">
              <a:spcBef>
                <a:spcPts val="0"/>
              </a:spcBef>
              <a:spcAft>
                <a:spcPts val="0"/>
              </a:spcAft>
              <a:buClr>
                <a:schemeClr val="accent6"/>
              </a:buClr>
              <a:buSzPts val="12000"/>
              <a:buNone/>
              <a:defRPr sz="12000">
                <a:solidFill>
                  <a:schemeClr val="accent6"/>
                </a:solidFill>
              </a:defRPr>
            </a:lvl6pPr>
            <a:lvl7pPr lvl="6" algn="ctr" rtl="0">
              <a:spcBef>
                <a:spcPts val="0"/>
              </a:spcBef>
              <a:spcAft>
                <a:spcPts val="0"/>
              </a:spcAft>
              <a:buClr>
                <a:schemeClr val="accent6"/>
              </a:buClr>
              <a:buSzPts val="12000"/>
              <a:buNone/>
              <a:defRPr sz="12000">
                <a:solidFill>
                  <a:schemeClr val="accent6"/>
                </a:solidFill>
              </a:defRPr>
            </a:lvl7pPr>
            <a:lvl8pPr lvl="7" algn="ctr" rtl="0">
              <a:spcBef>
                <a:spcPts val="0"/>
              </a:spcBef>
              <a:spcAft>
                <a:spcPts val="0"/>
              </a:spcAft>
              <a:buClr>
                <a:schemeClr val="accent6"/>
              </a:buClr>
              <a:buSzPts val="12000"/>
              <a:buNone/>
              <a:defRPr sz="12000">
                <a:solidFill>
                  <a:schemeClr val="accent6"/>
                </a:solidFill>
              </a:defRPr>
            </a:lvl8pPr>
            <a:lvl9pPr lvl="8" algn="ctr" rtl="0">
              <a:spcBef>
                <a:spcPts val="0"/>
              </a:spcBef>
              <a:spcAft>
                <a:spcPts val="0"/>
              </a:spcAft>
              <a:buClr>
                <a:schemeClr val="accent6"/>
              </a:buClr>
              <a:buSzPts val="12000"/>
              <a:buNone/>
              <a:defRPr sz="12000">
                <a:solidFill>
                  <a:schemeClr val="accent6"/>
                </a:solidFill>
              </a:defRPr>
            </a:lvl9pPr>
          </a:lstStyle>
          <a:p>
            <a:r>
              <a:t>xx%</a:t>
            </a:r>
          </a:p>
        </p:txBody>
      </p:sp>
      <p:sp>
        <p:nvSpPr>
          <p:cNvPr id="14" name="Google Shape;14;p3"/>
          <p:cNvSpPr txBox="1">
            <a:spLocks noGrp="1"/>
          </p:cNvSpPr>
          <p:nvPr>
            <p:ph type="title" idx="2"/>
          </p:nvPr>
        </p:nvSpPr>
        <p:spPr>
          <a:xfrm>
            <a:off x="2549400" y="2231022"/>
            <a:ext cx="4045200" cy="833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6"/>
              </a:buClr>
              <a:buSzPts val="4800"/>
              <a:buNone/>
              <a:defRPr sz="4800"/>
            </a:lvl1pPr>
            <a:lvl2pPr lvl="1" algn="ctr" rtl="0">
              <a:spcBef>
                <a:spcPts val="0"/>
              </a:spcBef>
              <a:spcAft>
                <a:spcPts val="0"/>
              </a:spcAft>
              <a:buClr>
                <a:schemeClr val="accent6"/>
              </a:buClr>
              <a:buSzPts val="4200"/>
              <a:buNone/>
              <a:defRPr sz="4200">
                <a:solidFill>
                  <a:schemeClr val="accent6"/>
                </a:solidFill>
              </a:defRPr>
            </a:lvl2pPr>
            <a:lvl3pPr lvl="2" algn="ctr" rtl="0">
              <a:spcBef>
                <a:spcPts val="0"/>
              </a:spcBef>
              <a:spcAft>
                <a:spcPts val="0"/>
              </a:spcAft>
              <a:buClr>
                <a:schemeClr val="accent6"/>
              </a:buClr>
              <a:buSzPts val="4200"/>
              <a:buNone/>
              <a:defRPr sz="4200">
                <a:solidFill>
                  <a:schemeClr val="accent6"/>
                </a:solidFill>
              </a:defRPr>
            </a:lvl3pPr>
            <a:lvl4pPr lvl="3" algn="ctr" rtl="0">
              <a:spcBef>
                <a:spcPts val="0"/>
              </a:spcBef>
              <a:spcAft>
                <a:spcPts val="0"/>
              </a:spcAft>
              <a:buClr>
                <a:schemeClr val="accent6"/>
              </a:buClr>
              <a:buSzPts val="4200"/>
              <a:buNone/>
              <a:defRPr sz="4200">
                <a:solidFill>
                  <a:schemeClr val="accent6"/>
                </a:solidFill>
              </a:defRPr>
            </a:lvl4pPr>
            <a:lvl5pPr lvl="4" algn="ctr" rtl="0">
              <a:spcBef>
                <a:spcPts val="0"/>
              </a:spcBef>
              <a:spcAft>
                <a:spcPts val="0"/>
              </a:spcAft>
              <a:buClr>
                <a:schemeClr val="accent6"/>
              </a:buClr>
              <a:buSzPts val="4200"/>
              <a:buNone/>
              <a:defRPr sz="4200">
                <a:solidFill>
                  <a:schemeClr val="accent6"/>
                </a:solidFill>
              </a:defRPr>
            </a:lvl5pPr>
            <a:lvl6pPr lvl="5" algn="ctr" rtl="0">
              <a:spcBef>
                <a:spcPts val="0"/>
              </a:spcBef>
              <a:spcAft>
                <a:spcPts val="0"/>
              </a:spcAft>
              <a:buClr>
                <a:schemeClr val="accent6"/>
              </a:buClr>
              <a:buSzPts val="4200"/>
              <a:buNone/>
              <a:defRPr sz="4200">
                <a:solidFill>
                  <a:schemeClr val="accent6"/>
                </a:solidFill>
              </a:defRPr>
            </a:lvl6pPr>
            <a:lvl7pPr lvl="6" algn="ctr" rtl="0">
              <a:spcBef>
                <a:spcPts val="0"/>
              </a:spcBef>
              <a:spcAft>
                <a:spcPts val="0"/>
              </a:spcAft>
              <a:buClr>
                <a:schemeClr val="accent6"/>
              </a:buClr>
              <a:buSzPts val="4200"/>
              <a:buNone/>
              <a:defRPr sz="4200">
                <a:solidFill>
                  <a:schemeClr val="accent6"/>
                </a:solidFill>
              </a:defRPr>
            </a:lvl7pPr>
            <a:lvl8pPr lvl="7" algn="ctr" rtl="0">
              <a:spcBef>
                <a:spcPts val="0"/>
              </a:spcBef>
              <a:spcAft>
                <a:spcPts val="0"/>
              </a:spcAft>
              <a:buClr>
                <a:schemeClr val="accent6"/>
              </a:buClr>
              <a:buSzPts val="4200"/>
              <a:buNone/>
              <a:defRPr sz="4200">
                <a:solidFill>
                  <a:schemeClr val="accent6"/>
                </a:solidFill>
              </a:defRPr>
            </a:lvl8pPr>
            <a:lvl9pPr lvl="8" algn="ctr" rtl="0">
              <a:spcBef>
                <a:spcPts val="0"/>
              </a:spcBef>
              <a:spcAft>
                <a:spcPts val="0"/>
              </a:spcAft>
              <a:buClr>
                <a:schemeClr val="accent6"/>
              </a:buClr>
              <a:buSzPts val="4200"/>
              <a:buNone/>
              <a:defRPr sz="4200">
                <a:solidFill>
                  <a:schemeClr val="accent6"/>
                </a:solidFill>
              </a:defRPr>
            </a:lvl9pPr>
          </a:lstStyle>
          <a:p>
            <a:endParaRPr/>
          </a:p>
        </p:txBody>
      </p:sp>
      <p:sp>
        <p:nvSpPr>
          <p:cNvPr id="15" name="Google Shape;15;p3"/>
          <p:cNvSpPr txBox="1">
            <a:spLocks noGrp="1"/>
          </p:cNvSpPr>
          <p:nvPr>
            <p:ph type="subTitle" idx="1"/>
          </p:nvPr>
        </p:nvSpPr>
        <p:spPr>
          <a:xfrm>
            <a:off x="3210600" y="2968000"/>
            <a:ext cx="2722800" cy="73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800"/>
              <a:buNone/>
              <a:defRPr/>
            </a:lvl1pPr>
            <a:lvl2pPr lvl="1" algn="ctr" rtl="0">
              <a:lnSpc>
                <a:spcPct val="100000"/>
              </a:lnSpc>
              <a:spcBef>
                <a:spcPts val="0"/>
              </a:spcBef>
              <a:spcAft>
                <a:spcPts val="0"/>
              </a:spcAft>
              <a:buClr>
                <a:schemeClr val="accent6"/>
              </a:buClr>
              <a:buSzPts val="2100"/>
              <a:buNone/>
              <a:defRPr sz="2100">
                <a:solidFill>
                  <a:schemeClr val="accent6"/>
                </a:solidFill>
              </a:defRPr>
            </a:lvl2pPr>
            <a:lvl3pPr lvl="2" algn="ctr" rtl="0">
              <a:lnSpc>
                <a:spcPct val="100000"/>
              </a:lnSpc>
              <a:spcBef>
                <a:spcPts val="0"/>
              </a:spcBef>
              <a:spcAft>
                <a:spcPts val="0"/>
              </a:spcAft>
              <a:buClr>
                <a:schemeClr val="accent6"/>
              </a:buClr>
              <a:buSzPts val="2100"/>
              <a:buNone/>
              <a:defRPr sz="2100">
                <a:solidFill>
                  <a:schemeClr val="accent6"/>
                </a:solidFill>
              </a:defRPr>
            </a:lvl3pPr>
            <a:lvl4pPr lvl="3" algn="ctr" rtl="0">
              <a:lnSpc>
                <a:spcPct val="100000"/>
              </a:lnSpc>
              <a:spcBef>
                <a:spcPts val="0"/>
              </a:spcBef>
              <a:spcAft>
                <a:spcPts val="0"/>
              </a:spcAft>
              <a:buClr>
                <a:schemeClr val="accent6"/>
              </a:buClr>
              <a:buSzPts val="2100"/>
              <a:buNone/>
              <a:defRPr sz="2100">
                <a:solidFill>
                  <a:schemeClr val="accent6"/>
                </a:solidFill>
              </a:defRPr>
            </a:lvl4pPr>
            <a:lvl5pPr lvl="4" algn="ctr" rtl="0">
              <a:lnSpc>
                <a:spcPct val="100000"/>
              </a:lnSpc>
              <a:spcBef>
                <a:spcPts val="0"/>
              </a:spcBef>
              <a:spcAft>
                <a:spcPts val="0"/>
              </a:spcAft>
              <a:buClr>
                <a:schemeClr val="accent6"/>
              </a:buClr>
              <a:buSzPts val="2100"/>
              <a:buNone/>
              <a:defRPr sz="2100">
                <a:solidFill>
                  <a:schemeClr val="accent6"/>
                </a:solidFill>
              </a:defRPr>
            </a:lvl5pPr>
            <a:lvl6pPr lvl="5" algn="ctr" rtl="0">
              <a:lnSpc>
                <a:spcPct val="100000"/>
              </a:lnSpc>
              <a:spcBef>
                <a:spcPts val="0"/>
              </a:spcBef>
              <a:spcAft>
                <a:spcPts val="0"/>
              </a:spcAft>
              <a:buClr>
                <a:schemeClr val="accent6"/>
              </a:buClr>
              <a:buSzPts val="2100"/>
              <a:buNone/>
              <a:defRPr sz="2100">
                <a:solidFill>
                  <a:schemeClr val="accent6"/>
                </a:solidFill>
              </a:defRPr>
            </a:lvl6pPr>
            <a:lvl7pPr lvl="6" algn="ctr" rtl="0">
              <a:lnSpc>
                <a:spcPct val="100000"/>
              </a:lnSpc>
              <a:spcBef>
                <a:spcPts val="0"/>
              </a:spcBef>
              <a:spcAft>
                <a:spcPts val="0"/>
              </a:spcAft>
              <a:buClr>
                <a:schemeClr val="accent6"/>
              </a:buClr>
              <a:buSzPts val="2100"/>
              <a:buNone/>
              <a:defRPr sz="2100">
                <a:solidFill>
                  <a:schemeClr val="accent6"/>
                </a:solidFill>
              </a:defRPr>
            </a:lvl7pPr>
            <a:lvl8pPr lvl="7" algn="ctr" rtl="0">
              <a:lnSpc>
                <a:spcPct val="100000"/>
              </a:lnSpc>
              <a:spcBef>
                <a:spcPts val="0"/>
              </a:spcBef>
              <a:spcAft>
                <a:spcPts val="0"/>
              </a:spcAft>
              <a:buClr>
                <a:schemeClr val="accent6"/>
              </a:buClr>
              <a:buSzPts val="2100"/>
              <a:buNone/>
              <a:defRPr sz="2100">
                <a:solidFill>
                  <a:schemeClr val="accent6"/>
                </a:solidFill>
              </a:defRPr>
            </a:lvl8pPr>
            <a:lvl9pPr lvl="8" algn="ctr" rtl="0">
              <a:lnSpc>
                <a:spcPct val="100000"/>
              </a:lnSpc>
              <a:spcBef>
                <a:spcPts val="0"/>
              </a:spcBef>
              <a:spcAft>
                <a:spcPts val="0"/>
              </a:spcAft>
              <a:buClr>
                <a:schemeClr val="accent6"/>
              </a:buClr>
              <a:buSzPts val="2100"/>
              <a:buNone/>
              <a:defRPr sz="2100">
                <a:solidFill>
                  <a:schemeClr val="accent6"/>
                </a:solidFill>
              </a:defRPr>
            </a:lvl9pPr>
          </a:lstStyle>
          <a:p>
            <a:endParaRPr/>
          </a:p>
        </p:txBody>
      </p:sp>
      <p:sp>
        <p:nvSpPr>
          <p:cNvPr id="16" name="Google Shape;16;p3"/>
          <p:cNvSpPr/>
          <p:nvPr/>
        </p:nvSpPr>
        <p:spPr>
          <a:xfrm rot="5400000">
            <a:off x="4475250" y="474750"/>
            <a:ext cx="193500" cy="9144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5476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p:nvPr/>
        </p:nvSpPr>
        <p:spPr>
          <a:xfrm>
            <a:off x="4980900" y="-150"/>
            <a:ext cx="41631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title"/>
          </p:nvPr>
        </p:nvSpPr>
        <p:spPr>
          <a:xfrm>
            <a:off x="5829300" y="1544096"/>
            <a:ext cx="2683800" cy="5727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solidFill>
                  <a:schemeClr val="accent1"/>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5536850" y="2224472"/>
            <a:ext cx="2976300" cy="1368600"/>
          </a:xfrm>
          <a:prstGeom prst="rect">
            <a:avLst/>
          </a:prstGeom>
        </p:spPr>
        <p:txBody>
          <a:bodyPr spcFirstLastPara="1" wrap="square" lIns="91425" tIns="91425" rIns="91425" bIns="91425" anchor="t" anchorCtr="0">
            <a:noAutofit/>
          </a:bodyPr>
          <a:lstStyle>
            <a:lvl1pPr marL="457200" lvl="0" indent="-317500" algn="r">
              <a:spcBef>
                <a:spcPts val="0"/>
              </a:spcBef>
              <a:spcAft>
                <a:spcPts val="0"/>
              </a:spcAft>
              <a:buSzPts val="1400"/>
              <a:buChar char="●"/>
              <a:defRPr sz="1400">
                <a:solidFill>
                  <a:schemeClr val="accent1"/>
                </a:solidFill>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1242826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28"/>
        <p:cNvGrpSpPr/>
        <p:nvPr/>
      </p:nvGrpSpPr>
      <p:grpSpPr>
        <a:xfrm>
          <a:off x="0" y="0"/>
          <a:ext cx="0" cy="0"/>
          <a:chOff x="0" y="0"/>
          <a:chExt cx="0" cy="0"/>
        </a:xfrm>
      </p:grpSpPr>
      <p:sp>
        <p:nvSpPr>
          <p:cNvPr id="29" name="Google Shape;29;p6"/>
          <p:cNvSpPr/>
          <p:nvPr/>
        </p:nvSpPr>
        <p:spPr>
          <a:xfrm>
            <a:off x="-12850" y="2705100"/>
            <a:ext cx="9156900" cy="24384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6"/>
          <p:cNvSpPr txBox="1">
            <a:spLocks noGrp="1"/>
          </p:cNvSpPr>
          <p:nvPr>
            <p:ph type="title"/>
          </p:nvPr>
        </p:nvSpPr>
        <p:spPr>
          <a:xfrm>
            <a:off x="726050" y="542575"/>
            <a:ext cx="5789100" cy="548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 name="Google Shape;31;p6"/>
          <p:cNvSpPr/>
          <p:nvPr/>
        </p:nvSpPr>
        <p:spPr>
          <a:xfrm rot="5400000">
            <a:off x="4475250" y="474750"/>
            <a:ext cx="193500" cy="91440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1714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5057775" y="526350"/>
            <a:ext cx="3360000" cy="1854900"/>
          </a:xfrm>
          <a:prstGeom prst="rect">
            <a:avLst/>
          </a:prstGeom>
        </p:spPr>
        <p:txBody>
          <a:bodyPr spcFirstLastPara="1" wrap="square" lIns="91425" tIns="91425" rIns="91425" bIns="91425" anchor="ctr" anchorCtr="0">
            <a:noAutofit/>
          </a:bodyPr>
          <a:lstStyle>
            <a:lvl1pPr lvl="0" algn="r">
              <a:lnSpc>
                <a:spcPct val="90000"/>
              </a:lnSpc>
              <a:spcBef>
                <a:spcPts val="0"/>
              </a:spcBef>
              <a:spcAft>
                <a:spcPts val="0"/>
              </a:spcAft>
              <a:buClr>
                <a:schemeClr val="accent6"/>
              </a:buClr>
              <a:buSzPts val="7200"/>
              <a:buNone/>
              <a:defRPr sz="6200">
                <a:solidFill>
                  <a:schemeClr val="dk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p:nvPr/>
        </p:nvSpPr>
        <p:spPr>
          <a:xfrm rot="5400000">
            <a:off x="4475250" y="474750"/>
            <a:ext cx="193500" cy="9144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4261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5"/>
        </a:solidFill>
        <a:effectLst/>
      </p:bgPr>
    </p:bg>
    <p:spTree>
      <p:nvGrpSpPr>
        <p:cNvPr id="1" name="Shape 38"/>
        <p:cNvGrpSpPr/>
        <p:nvPr/>
      </p:nvGrpSpPr>
      <p:grpSpPr>
        <a:xfrm>
          <a:off x="0" y="0"/>
          <a:ext cx="0" cy="0"/>
          <a:chOff x="0" y="0"/>
          <a:chExt cx="0" cy="0"/>
        </a:xfrm>
      </p:grpSpPr>
      <p:sp>
        <p:nvSpPr>
          <p:cNvPr id="39" name="Google Shape;39;p9"/>
          <p:cNvSpPr txBox="1">
            <a:spLocks noGrp="1"/>
          </p:cNvSpPr>
          <p:nvPr>
            <p:ph type="subTitle" idx="1"/>
          </p:nvPr>
        </p:nvSpPr>
        <p:spPr>
          <a:xfrm>
            <a:off x="726100" y="2105288"/>
            <a:ext cx="2705700" cy="418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Font typeface="Anton"/>
              <a:buNone/>
              <a:defRPr sz="2200">
                <a:latin typeface="Fira Sans Extra Condensed Medium"/>
                <a:ea typeface="Fira Sans Extra Condensed Medium"/>
                <a:cs typeface="Fira Sans Extra Condensed Medium"/>
                <a:sym typeface="Fira Sans Extra Condensed Medium"/>
              </a:defRPr>
            </a:lvl1pPr>
            <a:lvl2pPr lvl="1" algn="ctr">
              <a:lnSpc>
                <a:spcPct val="100000"/>
              </a:lnSpc>
              <a:spcBef>
                <a:spcPts val="0"/>
              </a:spcBef>
              <a:spcAft>
                <a:spcPts val="0"/>
              </a:spcAft>
              <a:buSzPts val="2100"/>
              <a:buFont typeface="Anton"/>
              <a:buNone/>
              <a:defRPr sz="2100">
                <a:latin typeface="Anton"/>
                <a:ea typeface="Anton"/>
                <a:cs typeface="Anton"/>
                <a:sym typeface="Anton"/>
              </a:defRPr>
            </a:lvl2pPr>
            <a:lvl3pPr lvl="2" algn="ctr">
              <a:lnSpc>
                <a:spcPct val="100000"/>
              </a:lnSpc>
              <a:spcBef>
                <a:spcPts val="0"/>
              </a:spcBef>
              <a:spcAft>
                <a:spcPts val="0"/>
              </a:spcAft>
              <a:buSzPts val="2100"/>
              <a:buFont typeface="Anton"/>
              <a:buNone/>
              <a:defRPr sz="2100">
                <a:latin typeface="Anton"/>
                <a:ea typeface="Anton"/>
                <a:cs typeface="Anton"/>
                <a:sym typeface="Anton"/>
              </a:defRPr>
            </a:lvl3pPr>
            <a:lvl4pPr lvl="3" algn="ctr">
              <a:lnSpc>
                <a:spcPct val="100000"/>
              </a:lnSpc>
              <a:spcBef>
                <a:spcPts val="0"/>
              </a:spcBef>
              <a:spcAft>
                <a:spcPts val="0"/>
              </a:spcAft>
              <a:buSzPts val="2100"/>
              <a:buFont typeface="Anton"/>
              <a:buNone/>
              <a:defRPr sz="2100">
                <a:latin typeface="Anton"/>
                <a:ea typeface="Anton"/>
                <a:cs typeface="Anton"/>
                <a:sym typeface="Anton"/>
              </a:defRPr>
            </a:lvl4pPr>
            <a:lvl5pPr lvl="4" algn="ctr">
              <a:lnSpc>
                <a:spcPct val="100000"/>
              </a:lnSpc>
              <a:spcBef>
                <a:spcPts val="0"/>
              </a:spcBef>
              <a:spcAft>
                <a:spcPts val="0"/>
              </a:spcAft>
              <a:buSzPts val="2100"/>
              <a:buFont typeface="Anton"/>
              <a:buNone/>
              <a:defRPr sz="2100">
                <a:latin typeface="Anton"/>
                <a:ea typeface="Anton"/>
                <a:cs typeface="Anton"/>
                <a:sym typeface="Anton"/>
              </a:defRPr>
            </a:lvl5pPr>
            <a:lvl6pPr lvl="5" algn="ctr">
              <a:lnSpc>
                <a:spcPct val="100000"/>
              </a:lnSpc>
              <a:spcBef>
                <a:spcPts val="0"/>
              </a:spcBef>
              <a:spcAft>
                <a:spcPts val="0"/>
              </a:spcAft>
              <a:buSzPts val="2100"/>
              <a:buFont typeface="Anton"/>
              <a:buNone/>
              <a:defRPr sz="2100">
                <a:latin typeface="Anton"/>
                <a:ea typeface="Anton"/>
                <a:cs typeface="Anton"/>
                <a:sym typeface="Anton"/>
              </a:defRPr>
            </a:lvl6pPr>
            <a:lvl7pPr lvl="6" algn="ctr">
              <a:lnSpc>
                <a:spcPct val="100000"/>
              </a:lnSpc>
              <a:spcBef>
                <a:spcPts val="0"/>
              </a:spcBef>
              <a:spcAft>
                <a:spcPts val="0"/>
              </a:spcAft>
              <a:buSzPts val="2100"/>
              <a:buFont typeface="Anton"/>
              <a:buNone/>
              <a:defRPr sz="2100">
                <a:latin typeface="Anton"/>
                <a:ea typeface="Anton"/>
                <a:cs typeface="Anton"/>
                <a:sym typeface="Anton"/>
              </a:defRPr>
            </a:lvl7pPr>
            <a:lvl8pPr lvl="7" algn="ctr">
              <a:lnSpc>
                <a:spcPct val="100000"/>
              </a:lnSpc>
              <a:spcBef>
                <a:spcPts val="0"/>
              </a:spcBef>
              <a:spcAft>
                <a:spcPts val="0"/>
              </a:spcAft>
              <a:buSzPts val="2100"/>
              <a:buFont typeface="Anton"/>
              <a:buNone/>
              <a:defRPr sz="2100">
                <a:latin typeface="Anton"/>
                <a:ea typeface="Anton"/>
                <a:cs typeface="Anton"/>
                <a:sym typeface="Anton"/>
              </a:defRPr>
            </a:lvl8pPr>
            <a:lvl9pPr lvl="8" algn="ctr">
              <a:lnSpc>
                <a:spcPct val="100000"/>
              </a:lnSpc>
              <a:spcBef>
                <a:spcPts val="0"/>
              </a:spcBef>
              <a:spcAft>
                <a:spcPts val="0"/>
              </a:spcAft>
              <a:buSzPts val="2100"/>
              <a:buFont typeface="Anton"/>
              <a:buNone/>
              <a:defRPr sz="2100">
                <a:latin typeface="Anton"/>
                <a:ea typeface="Anton"/>
                <a:cs typeface="Anton"/>
                <a:sym typeface="Anton"/>
              </a:defRPr>
            </a:lvl9pPr>
          </a:lstStyle>
          <a:p>
            <a:endParaRPr/>
          </a:p>
        </p:txBody>
      </p:sp>
      <p:sp>
        <p:nvSpPr>
          <p:cNvPr id="40" name="Google Shape;40;p9"/>
          <p:cNvSpPr txBox="1">
            <a:spLocks noGrp="1"/>
          </p:cNvSpPr>
          <p:nvPr>
            <p:ph type="body" idx="2"/>
          </p:nvPr>
        </p:nvSpPr>
        <p:spPr>
          <a:xfrm>
            <a:off x="726100" y="2599612"/>
            <a:ext cx="3136500" cy="1810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17500">
              <a:spcBef>
                <a:spcPts val="10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1" name="Google Shape;41;p9"/>
          <p:cNvSpPr txBox="1">
            <a:spLocks noGrp="1"/>
          </p:cNvSpPr>
          <p:nvPr>
            <p:ph type="title"/>
          </p:nvPr>
        </p:nvSpPr>
        <p:spPr>
          <a:xfrm>
            <a:off x="726100" y="546147"/>
            <a:ext cx="2931600" cy="990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24076796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71850" y="445025"/>
            <a:ext cx="81603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2800"/>
              <a:buFont typeface="Fira Sans Extra Condensed Medium"/>
              <a:buNone/>
              <a:defRPr sz="2800">
                <a:solidFill>
                  <a:schemeClr val="lt2"/>
                </a:solidFill>
                <a:latin typeface="Fira Sans Extra Condensed Medium"/>
                <a:ea typeface="Fira Sans Extra Condensed Medium"/>
                <a:cs typeface="Fira Sans Extra Condensed Medium"/>
                <a:sym typeface="Fira Sans Extra Condensed Medium"/>
              </a:defRPr>
            </a:lvl1pPr>
            <a:lvl2pPr lvl="1">
              <a:lnSpc>
                <a:spcPct val="100000"/>
              </a:lnSpc>
              <a:spcBef>
                <a:spcPts val="0"/>
              </a:spcBef>
              <a:spcAft>
                <a:spcPts val="0"/>
              </a:spcAft>
              <a:buClr>
                <a:schemeClr val="lt2"/>
              </a:buClr>
              <a:buSzPts val="2800"/>
              <a:buNone/>
              <a:defRPr sz="2800">
                <a:solidFill>
                  <a:schemeClr val="lt2"/>
                </a:solidFill>
              </a:defRPr>
            </a:lvl2pPr>
            <a:lvl3pPr lvl="2">
              <a:lnSpc>
                <a:spcPct val="100000"/>
              </a:lnSpc>
              <a:spcBef>
                <a:spcPts val="0"/>
              </a:spcBef>
              <a:spcAft>
                <a:spcPts val="0"/>
              </a:spcAft>
              <a:buClr>
                <a:schemeClr val="lt2"/>
              </a:buClr>
              <a:buSzPts val="2800"/>
              <a:buNone/>
              <a:defRPr sz="2800">
                <a:solidFill>
                  <a:schemeClr val="lt2"/>
                </a:solidFill>
              </a:defRPr>
            </a:lvl3pPr>
            <a:lvl4pPr lvl="3">
              <a:lnSpc>
                <a:spcPct val="100000"/>
              </a:lnSpc>
              <a:spcBef>
                <a:spcPts val="0"/>
              </a:spcBef>
              <a:spcAft>
                <a:spcPts val="0"/>
              </a:spcAft>
              <a:buClr>
                <a:schemeClr val="lt2"/>
              </a:buClr>
              <a:buSzPts val="2800"/>
              <a:buNone/>
              <a:defRPr sz="2800">
                <a:solidFill>
                  <a:schemeClr val="lt2"/>
                </a:solidFill>
              </a:defRPr>
            </a:lvl4pPr>
            <a:lvl5pPr lvl="4">
              <a:lnSpc>
                <a:spcPct val="100000"/>
              </a:lnSpc>
              <a:spcBef>
                <a:spcPts val="0"/>
              </a:spcBef>
              <a:spcAft>
                <a:spcPts val="0"/>
              </a:spcAft>
              <a:buClr>
                <a:schemeClr val="lt2"/>
              </a:buClr>
              <a:buSzPts val="2800"/>
              <a:buNone/>
              <a:defRPr sz="2800">
                <a:solidFill>
                  <a:schemeClr val="lt2"/>
                </a:solidFill>
              </a:defRPr>
            </a:lvl5pPr>
            <a:lvl6pPr lvl="5">
              <a:lnSpc>
                <a:spcPct val="100000"/>
              </a:lnSpc>
              <a:spcBef>
                <a:spcPts val="0"/>
              </a:spcBef>
              <a:spcAft>
                <a:spcPts val="0"/>
              </a:spcAft>
              <a:buClr>
                <a:schemeClr val="lt2"/>
              </a:buClr>
              <a:buSzPts val="2800"/>
              <a:buNone/>
              <a:defRPr sz="2800">
                <a:solidFill>
                  <a:schemeClr val="lt2"/>
                </a:solidFill>
              </a:defRPr>
            </a:lvl6pPr>
            <a:lvl7pPr lvl="6">
              <a:lnSpc>
                <a:spcPct val="100000"/>
              </a:lnSpc>
              <a:spcBef>
                <a:spcPts val="0"/>
              </a:spcBef>
              <a:spcAft>
                <a:spcPts val="0"/>
              </a:spcAft>
              <a:buClr>
                <a:schemeClr val="lt2"/>
              </a:buClr>
              <a:buSzPts val="2800"/>
              <a:buNone/>
              <a:defRPr sz="2800">
                <a:solidFill>
                  <a:schemeClr val="lt2"/>
                </a:solidFill>
              </a:defRPr>
            </a:lvl7pPr>
            <a:lvl8pPr lvl="7">
              <a:lnSpc>
                <a:spcPct val="100000"/>
              </a:lnSpc>
              <a:spcBef>
                <a:spcPts val="0"/>
              </a:spcBef>
              <a:spcAft>
                <a:spcPts val="0"/>
              </a:spcAft>
              <a:buClr>
                <a:schemeClr val="lt2"/>
              </a:buClr>
              <a:buSzPts val="2800"/>
              <a:buNone/>
              <a:defRPr sz="2800">
                <a:solidFill>
                  <a:schemeClr val="lt2"/>
                </a:solidFill>
              </a:defRPr>
            </a:lvl8pPr>
            <a:lvl9pPr lvl="8">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671850" y="1152475"/>
            <a:ext cx="81603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Lato"/>
              <a:buChar char="●"/>
              <a:defRPr sz="1800">
                <a:solidFill>
                  <a:schemeClr val="lt2"/>
                </a:solidFill>
                <a:latin typeface="Lato"/>
                <a:ea typeface="Lato"/>
                <a:cs typeface="Lato"/>
                <a:sym typeface="Lato"/>
              </a:defRPr>
            </a:lvl1pPr>
            <a:lvl2pPr marL="914400" lvl="1"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2pPr>
            <a:lvl3pPr marL="1371600" lvl="2"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3pPr>
            <a:lvl4pPr marL="1828800" lvl="3"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4pPr>
            <a:lvl5pPr marL="2286000" lvl="4"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5pPr>
            <a:lvl6pPr marL="2743200" lvl="5"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6pPr>
            <a:lvl7pPr marL="3200400" lvl="6"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7pPr>
            <a:lvl8pPr marL="3657600" lvl="7"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8pPr>
            <a:lvl9pPr marL="4114800" lvl="8" indent="-317500">
              <a:lnSpc>
                <a:spcPct val="100000"/>
              </a:lnSpc>
              <a:spcBef>
                <a:spcPts val="1600"/>
              </a:spcBef>
              <a:spcAft>
                <a:spcPts val="1600"/>
              </a:spcAft>
              <a:buClr>
                <a:schemeClr val="lt2"/>
              </a:buClr>
              <a:buSzPts val="1400"/>
              <a:buFont typeface="Lato"/>
              <a:buChar char="■"/>
              <a:defRPr>
                <a:solidFill>
                  <a:schemeClr val="lt2"/>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5" r:id="rId2"/>
    <p:sldLayoutId id="2147483658"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7">
          <p15:clr>
            <a:srgbClr val="EA4335"/>
          </p15:clr>
        </p15:guide>
        <p15:guide id="2" orient="horz" pos="342">
          <p15:clr>
            <a:srgbClr val="EA4335"/>
          </p15:clr>
        </p15:guide>
        <p15:guide id="3" pos="2880">
          <p15:clr>
            <a:srgbClr val="EA4335"/>
          </p15:clr>
        </p15:guide>
        <p15:guide id="4" orient="horz" pos="1620">
          <p15:clr>
            <a:srgbClr val="EA4335"/>
          </p15:clr>
        </p15:guide>
        <p15:guide id="5" pos="5303">
          <p15:clr>
            <a:srgbClr val="EA4335"/>
          </p15:clr>
        </p15:guide>
        <p15:guide id="6" orient="horz" pos="2898">
          <p15:clr>
            <a:srgbClr val="EA4335"/>
          </p15:clr>
        </p15:guide>
        <p15:guide id="7" pos="1669">
          <p15:clr>
            <a:srgbClr val="EA4335"/>
          </p15:clr>
        </p15:guide>
        <p15:guide id="8" pos="4104">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71850" y="445025"/>
            <a:ext cx="81603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2800"/>
              <a:buFont typeface="Fira Sans Extra Condensed Medium"/>
              <a:buNone/>
              <a:defRPr sz="2800">
                <a:solidFill>
                  <a:schemeClr val="lt2"/>
                </a:solidFill>
                <a:latin typeface="Fira Sans Extra Condensed Medium"/>
                <a:ea typeface="Fira Sans Extra Condensed Medium"/>
                <a:cs typeface="Fira Sans Extra Condensed Medium"/>
                <a:sym typeface="Fira Sans Extra Condensed Medium"/>
              </a:defRPr>
            </a:lvl1pPr>
            <a:lvl2pPr lvl="1">
              <a:lnSpc>
                <a:spcPct val="100000"/>
              </a:lnSpc>
              <a:spcBef>
                <a:spcPts val="0"/>
              </a:spcBef>
              <a:spcAft>
                <a:spcPts val="0"/>
              </a:spcAft>
              <a:buClr>
                <a:schemeClr val="lt2"/>
              </a:buClr>
              <a:buSzPts val="2800"/>
              <a:buNone/>
              <a:defRPr sz="2800">
                <a:solidFill>
                  <a:schemeClr val="lt2"/>
                </a:solidFill>
              </a:defRPr>
            </a:lvl2pPr>
            <a:lvl3pPr lvl="2">
              <a:lnSpc>
                <a:spcPct val="100000"/>
              </a:lnSpc>
              <a:spcBef>
                <a:spcPts val="0"/>
              </a:spcBef>
              <a:spcAft>
                <a:spcPts val="0"/>
              </a:spcAft>
              <a:buClr>
                <a:schemeClr val="lt2"/>
              </a:buClr>
              <a:buSzPts val="2800"/>
              <a:buNone/>
              <a:defRPr sz="2800">
                <a:solidFill>
                  <a:schemeClr val="lt2"/>
                </a:solidFill>
              </a:defRPr>
            </a:lvl3pPr>
            <a:lvl4pPr lvl="3">
              <a:lnSpc>
                <a:spcPct val="100000"/>
              </a:lnSpc>
              <a:spcBef>
                <a:spcPts val="0"/>
              </a:spcBef>
              <a:spcAft>
                <a:spcPts val="0"/>
              </a:spcAft>
              <a:buClr>
                <a:schemeClr val="lt2"/>
              </a:buClr>
              <a:buSzPts val="2800"/>
              <a:buNone/>
              <a:defRPr sz="2800">
                <a:solidFill>
                  <a:schemeClr val="lt2"/>
                </a:solidFill>
              </a:defRPr>
            </a:lvl4pPr>
            <a:lvl5pPr lvl="4">
              <a:lnSpc>
                <a:spcPct val="100000"/>
              </a:lnSpc>
              <a:spcBef>
                <a:spcPts val="0"/>
              </a:spcBef>
              <a:spcAft>
                <a:spcPts val="0"/>
              </a:spcAft>
              <a:buClr>
                <a:schemeClr val="lt2"/>
              </a:buClr>
              <a:buSzPts val="2800"/>
              <a:buNone/>
              <a:defRPr sz="2800">
                <a:solidFill>
                  <a:schemeClr val="lt2"/>
                </a:solidFill>
              </a:defRPr>
            </a:lvl5pPr>
            <a:lvl6pPr lvl="5">
              <a:lnSpc>
                <a:spcPct val="100000"/>
              </a:lnSpc>
              <a:spcBef>
                <a:spcPts val="0"/>
              </a:spcBef>
              <a:spcAft>
                <a:spcPts val="0"/>
              </a:spcAft>
              <a:buClr>
                <a:schemeClr val="lt2"/>
              </a:buClr>
              <a:buSzPts val="2800"/>
              <a:buNone/>
              <a:defRPr sz="2800">
                <a:solidFill>
                  <a:schemeClr val="lt2"/>
                </a:solidFill>
              </a:defRPr>
            </a:lvl6pPr>
            <a:lvl7pPr lvl="6">
              <a:lnSpc>
                <a:spcPct val="100000"/>
              </a:lnSpc>
              <a:spcBef>
                <a:spcPts val="0"/>
              </a:spcBef>
              <a:spcAft>
                <a:spcPts val="0"/>
              </a:spcAft>
              <a:buClr>
                <a:schemeClr val="lt2"/>
              </a:buClr>
              <a:buSzPts val="2800"/>
              <a:buNone/>
              <a:defRPr sz="2800">
                <a:solidFill>
                  <a:schemeClr val="lt2"/>
                </a:solidFill>
              </a:defRPr>
            </a:lvl7pPr>
            <a:lvl8pPr lvl="7">
              <a:lnSpc>
                <a:spcPct val="100000"/>
              </a:lnSpc>
              <a:spcBef>
                <a:spcPts val="0"/>
              </a:spcBef>
              <a:spcAft>
                <a:spcPts val="0"/>
              </a:spcAft>
              <a:buClr>
                <a:schemeClr val="lt2"/>
              </a:buClr>
              <a:buSzPts val="2800"/>
              <a:buNone/>
              <a:defRPr sz="2800">
                <a:solidFill>
                  <a:schemeClr val="lt2"/>
                </a:solidFill>
              </a:defRPr>
            </a:lvl8pPr>
            <a:lvl9pPr lvl="8">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671850" y="1152475"/>
            <a:ext cx="81603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Lato"/>
              <a:buChar char="●"/>
              <a:defRPr sz="1800">
                <a:solidFill>
                  <a:schemeClr val="lt2"/>
                </a:solidFill>
                <a:latin typeface="Lato"/>
                <a:ea typeface="Lato"/>
                <a:cs typeface="Lato"/>
                <a:sym typeface="Lato"/>
              </a:defRPr>
            </a:lvl1pPr>
            <a:lvl2pPr marL="914400" lvl="1"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2pPr>
            <a:lvl3pPr marL="1371600" lvl="2"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3pPr>
            <a:lvl4pPr marL="1828800" lvl="3"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4pPr>
            <a:lvl5pPr marL="2286000" lvl="4"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5pPr>
            <a:lvl6pPr marL="2743200" lvl="5"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6pPr>
            <a:lvl7pPr marL="3200400" lvl="6"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7pPr>
            <a:lvl8pPr marL="3657600" lvl="7"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8pPr>
            <a:lvl9pPr marL="4114800" lvl="8" indent="-317500">
              <a:lnSpc>
                <a:spcPct val="100000"/>
              </a:lnSpc>
              <a:spcBef>
                <a:spcPts val="1600"/>
              </a:spcBef>
              <a:spcAft>
                <a:spcPts val="1600"/>
              </a:spcAft>
              <a:buClr>
                <a:schemeClr val="lt2"/>
              </a:buClr>
              <a:buSzPts val="1400"/>
              <a:buFont typeface="Lato"/>
              <a:buChar char="■"/>
              <a:defRPr>
                <a:solidFill>
                  <a:schemeClr val="lt2"/>
                </a:solidFill>
                <a:latin typeface="Lato"/>
                <a:ea typeface="Lato"/>
                <a:cs typeface="Lato"/>
                <a:sym typeface="Lato"/>
              </a:defRPr>
            </a:lvl9pPr>
          </a:lstStyle>
          <a:p>
            <a:endParaRPr/>
          </a:p>
        </p:txBody>
      </p:sp>
    </p:spTree>
    <p:extLst>
      <p:ext uri="{BB962C8B-B14F-4D97-AF65-F5344CB8AC3E}">
        <p14:creationId xmlns:p14="http://schemas.microsoft.com/office/powerpoint/2010/main" val="817923102"/>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5" r:id="rId8"/>
    <p:sldLayoutId id="2147483686" r:id="rId9"/>
    <p:sldLayoutId id="214748368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457">
          <p15:clr>
            <a:srgbClr val="EA4335"/>
          </p15:clr>
        </p15:guide>
        <p15:guide id="2" orient="horz" pos="342">
          <p15:clr>
            <a:srgbClr val="EA4335"/>
          </p15:clr>
        </p15:guide>
        <p15:guide id="3" pos="2880">
          <p15:clr>
            <a:srgbClr val="EA4335"/>
          </p15:clr>
        </p15:guide>
        <p15:guide id="4" orient="horz" pos="1620">
          <p15:clr>
            <a:srgbClr val="EA4335"/>
          </p15:clr>
        </p15:guide>
        <p15:guide id="5" pos="5303">
          <p15:clr>
            <a:srgbClr val="EA4335"/>
          </p15:clr>
        </p15:guide>
        <p15:guide id="6" orient="horz" pos="2898">
          <p15:clr>
            <a:srgbClr val="EA4335"/>
          </p15:clr>
        </p15:guide>
        <p15:guide id="7" pos="1669">
          <p15:clr>
            <a:srgbClr val="EA4335"/>
          </p15:clr>
        </p15:guide>
        <p15:guide id="8" pos="4104">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jpg"/><Relationship Id="rId7" Type="http://schemas.openxmlformats.org/officeDocument/2006/relationships/diagramColors" Target="../diagrams/colors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mail.google.com/mail/u/0/?tab=rm#label/indirect+costs/CllgCHrglpKwvKxtRHMlvbRTllSTwnTJFVTpHbFcNNrSbjsDDzHkNpbjVRfJsGZjWKfPbqBZfwL?projector=1&amp;messagePartId=0.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communitycolleges.wy.edu/adult-education/directors/" TargetMode="Externa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s://communitycolleges.wy.edu/adult-education/directors/#form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41.jpg"/><Relationship Id="rId7" Type="http://schemas.openxmlformats.org/officeDocument/2006/relationships/hyperlink" Target="https://ae.wyo.gov/Secure/Login.aspx" TargetMode="External"/><Relationship Id="rId12" Type="http://schemas.openxmlformats.org/officeDocument/2006/relationships/image" Target="../media/image48.jp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communitycolleges.wy.edu/adult-education/directors/" TargetMode="External"/><Relationship Id="rId11" Type="http://schemas.openxmlformats.org/officeDocument/2006/relationships/image" Target="../media/image47.png"/><Relationship Id="rId5" Type="http://schemas.openxmlformats.org/officeDocument/2006/relationships/image" Target="../media/image43.jpg"/><Relationship Id="rId10" Type="http://schemas.openxmlformats.org/officeDocument/2006/relationships/image" Target="../media/image46.jpg"/><Relationship Id="rId4" Type="http://schemas.openxmlformats.org/officeDocument/2006/relationships/image" Target="../media/image42.png"/><Relationship Id="rId9" Type="http://schemas.openxmlformats.org/officeDocument/2006/relationships/image" Target="../media/image45.jpg"/><Relationship Id="rId14" Type="http://schemas.openxmlformats.org/officeDocument/2006/relationships/image" Target="../media/image50.jpg"/></Relationships>
</file>

<file path=ppt/slides/_rels/slide43.xml.rels><?xml version="1.0" encoding="UTF-8" standalone="yes"?>
<Relationships xmlns="http://schemas.openxmlformats.org/package/2006/relationships"><Relationship Id="rId3" Type="http://schemas.openxmlformats.org/officeDocument/2006/relationships/hyperlink" Target="https://communitycolleges.wy.edu/adult-education/directors/"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hyperlink" Target="https://communitycolleges.wy.edu/adult-education/directors/"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2"/>
        <p:cNvGrpSpPr/>
        <p:nvPr/>
      </p:nvGrpSpPr>
      <p:grpSpPr>
        <a:xfrm>
          <a:off x="0" y="0"/>
          <a:ext cx="0" cy="0"/>
          <a:chOff x="0" y="0"/>
          <a:chExt cx="0" cy="0"/>
        </a:xfrm>
      </p:grpSpPr>
      <p:sp>
        <p:nvSpPr>
          <p:cNvPr id="173" name="Google Shape;173;p30"/>
          <p:cNvSpPr txBox="1">
            <a:spLocks noGrp="1"/>
          </p:cNvSpPr>
          <p:nvPr>
            <p:ph type="ctrTitle"/>
          </p:nvPr>
        </p:nvSpPr>
        <p:spPr>
          <a:xfrm>
            <a:off x="726099" y="542575"/>
            <a:ext cx="4982937" cy="1686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smtClean="0">
                <a:latin typeface="Arial" panose="020B0604020202020204" pitchFamily="34" charset="0"/>
                <a:cs typeface="Arial" panose="020B0604020202020204" pitchFamily="34" charset="0"/>
              </a:rPr>
              <a:t>New Director Training</a:t>
            </a:r>
            <a:endParaRPr dirty="0">
              <a:latin typeface="Arial" panose="020B0604020202020204" pitchFamily="34" charset="0"/>
              <a:cs typeface="Arial" panose="020B0604020202020204" pitchFamily="34" charset="0"/>
            </a:endParaRPr>
          </a:p>
        </p:txBody>
      </p:sp>
      <p:sp>
        <p:nvSpPr>
          <p:cNvPr id="174" name="Google Shape;174;p30"/>
          <p:cNvSpPr txBox="1">
            <a:spLocks noGrp="1"/>
          </p:cNvSpPr>
          <p:nvPr>
            <p:ph type="subTitle" idx="1"/>
          </p:nvPr>
        </p:nvSpPr>
        <p:spPr>
          <a:xfrm>
            <a:off x="726100" y="2317800"/>
            <a:ext cx="3779100" cy="58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latin typeface="Arial" panose="020B0604020202020204" pitchFamily="34" charset="0"/>
                <a:cs typeface="Arial" panose="020B0604020202020204" pitchFamily="34" charset="0"/>
              </a:rPr>
              <a:t>Virtual Format</a:t>
            </a:r>
            <a:endParaRPr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03"/>
        <p:cNvGrpSpPr/>
        <p:nvPr/>
      </p:nvGrpSpPr>
      <p:grpSpPr>
        <a:xfrm>
          <a:off x="0" y="0"/>
          <a:ext cx="0" cy="0"/>
          <a:chOff x="0" y="0"/>
          <a:chExt cx="0" cy="0"/>
        </a:xfrm>
      </p:grpSpPr>
      <p:sp>
        <p:nvSpPr>
          <p:cNvPr id="307" name="Google Shape;307;p42"/>
          <p:cNvSpPr/>
          <p:nvPr/>
        </p:nvSpPr>
        <p:spPr>
          <a:xfrm rot="10800000">
            <a:off x="4664250" y="300"/>
            <a:ext cx="193500" cy="51429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8" name="Google Shape;308;p42"/>
          <p:cNvPicPr preferRelativeResize="0"/>
          <p:nvPr/>
        </p:nvPicPr>
        <p:blipFill rotWithShape="1">
          <a:blip r:embed="rId3">
            <a:alphaModFix/>
          </a:blip>
          <a:srcRect l="22541" r="22546"/>
          <a:stretch/>
        </p:blipFill>
        <p:spPr>
          <a:xfrm>
            <a:off x="4857750" y="-30175"/>
            <a:ext cx="4286246" cy="5203853"/>
          </a:xfrm>
          <a:prstGeom prst="rect">
            <a:avLst/>
          </a:prstGeom>
          <a:noFill/>
          <a:ln>
            <a:noFill/>
          </a:ln>
        </p:spPr>
      </p:pic>
      <p:sp>
        <p:nvSpPr>
          <p:cNvPr id="306" name="Google Shape;306;p42"/>
          <p:cNvSpPr txBox="1">
            <a:spLocks noGrp="1"/>
          </p:cNvSpPr>
          <p:nvPr>
            <p:ph type="title"/>
          </p:nvPr>
        </p:nvSpPr>
        <p:spPr>
          <a:xfrm>
            <a:off x="4857750" y="92605"/>
            <a:ext cx="4301336" cy="99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smtClean="0">
                <a:latin typeface="Arial" panose="020B0604020202020204" pitchFamily="34" charset="0"/>
                <a:cs typeface="Arial" panose="020B0604020202020204" pitchFamily="34" charset="0"/>
              </a:rPr>
              <a:t>AE Funding Flow Chart</a:t>
            </a:r>
            <a:endParaRPr dirty="0">
              <a:latin typeface="Arial" panose="020B0604020202020204" pitchFamily="34" charset="0"/>
              <a:cs typeface="Arial" panose="020B0604020202020204" pitchFamily="34" charset="0"/>
            </a:endParaRPr>
          </a:p>
        </p:txBody>
      </p:sp>
      <p:graphicFrame>
        <p:nvGraphicFramePr>
          <p:cNvPr id="4" name="Diagram 3"/>
          <p:cNvGraphicFramePr/>
          <p:nvPr>
            <p:extLst>
              <p:ext uri="{D42A27DB-BD31-4B8C-83A1-F6EECF244321}">
                <p14:modId xmlns:p14="http://schemas.microsoft.com/office/powerpoint/2010/main" val="1696768667"/>
              </p:ext>
            </p:extLst>
          </p:nvPr>
        </p:nvGraphicFramePr>
        <p:xfrm>
          <a:off x="-553518" y="-30175"/>
          <a:ext cx="6171591" cy="51733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03"/>
        <p:cNvGrpSpPr/>
        <p:nvPr/>
      </p:nvGrpSpPr>
      <p:grpSpPr>
        <a:xfrm>
          <a:off x="0" y="0"/>
          <a:ext cx="0" cy="0"/>
          <a:chOff x="0" y="0"/>
          <a:chExt cx="0" cy="0"/>
        </a:xfrm>
      </p:grpSpPr>
      <p:pic>
        <p:nvPicPr>
          <p:cNvPr id="308" name="Google Shape;308;p42"/>
          <p:cNvPicPr preferRelativeResize="0"/>
          <p:nvPr/>
        </p:nvPicPr>
        <p:blipFill rotWithShape="1">
          <a:blip r:embed="rId3">
            <a:alphaModFix/>
          </a:blip>
          <a:srcRect l="22541" r="22546"/>
          <a:stretch/>
        </p:blipFill>
        <p:spPr>
          <a:xfrm>
            <a:off x="4857750" y="-30175"/>
            <a:ext cx="4286246" cy="5203853"/>
          </a:xfrm>
          <a:prstGeom prst="rect">
            <a:avLst/>
          </a:prstGeom>
          <a:noFill/>
          <a:ln>
            <a:noFill/>
          </a:ln>
        </p:spPr>
      </p:pic>
      <p:sp>
        <p:nvSpPr>
          <p:cNvPr id="306" name="Google Shape;306;p42"/>
          <p:cNvSpPr txBox="1">
            <a:spLocks noGrp="1"/>
          </p:cNvSpPr>
          <p:nvPr>
            <p:ph type="title"/>
          </p:nvPr>
        </p:nvSpPr>
        <p:spPr>
          <a:xfrm>
            <a:off x="5590708" y="231593"/>
            <a:ext cx="2931600" cy="99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smtClean="0">
                <a:latin typeface="Arial" panose="020B0604020202020204" pitchFamily="34" charset="0"/>
                <a:cs typeface="Arial" panose="020B0604020202020204" pitchFamily="34" charset="0"/>
              </a:rPr>
              <a:t>Grant Awards</a:t>
            </a:r>
            <a:endParaRPr dirty="0">
              <a:latin typeface="Arial" panose="020B0604020202020204" pitchFamily="34" charset="0"/>
              <a:cs typeface="Arial" panose="020B0604020202020204" pitchFamily="34" charset="0"/>
            </a:endParaRPr>
          </a:p>
        </p:txBody>
      </p:sp>
      <p:sp>
        <p:nvSpPr>
          <p:cNvPr id="307" name="Google Shape;307;p42"/>
          <p:cNvSpPr/>
          <p:nvPr/>
        </p:nvSpPr>
        <p:spPr>
          <a:xfrm rot="10800000">
            <a:off x="4664250" y="300"/>
            <a:ext cx="193500" cy="51429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p:nvSpPr>
        <p:spPr>
          <a:xfrm>
            <a:off x="175565" y="1169281"/>
            <a:ext cx="826618" cy="30777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dirty="0" smtClean="0"/>
              <a:t>Federal</a:t>
            </a:r>
            <a:endParaRPr lang="en-US" dirty="0"/>
          </a:p>
        </p:txBody>
      </p:sp>
      <p:sp>
        <p:nvSpPr>
          <p:cNvPr id="4" name="Oval 3"/>
          <p:cNvSpPr/>
          <p:nvPr/>
        </p:nvSpPr>
        <p:spPr>
          <a:xfrm>
            <a:off x="175565" y="231593"/>
            <a:ext cx="1013964" cy="553117"/>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t>IELCE</a:t>
            </a:r>
            <a:endParaRPr lang="en-US" dirty="0"/>
          </a:p>
        </p:txBody>
      </p:sp>
      <p:sp>
        <p:nvSpPr>
          <p:cNvPr id="8" name="Plus 7"/>
          <p:cNvSpPr/>
          <p:nvPr/>
        </p:nvSpPr>
        <p:spPr>
          <a:xfrm>
            <a:off x="1376696" y="1078110"/>
            <a:ext cx="380390" cy="490118"/>
          </a:xfrm>
          <a:prstGeom prst="mathPlu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9" name="TextBox 8"/>
          <p:cNvSpPr txBox="1"/>
          <p:nvPr/>
        </p:nvSpPr>
        <p:spPr>
          <a:xfrm>
            <a:off x="2208960" y="1204662"/>
            <a:ext cx="936345" cy="30777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dirty="0" smtClean="0"/>
              <a:t>State</a:t>
            </a:r>
            <a:endParaRPr lang="en-US" dirty="0"/>
          </a:p>
        </p:txBody>
      </p:sp>
      <p:sp>
        <p:nvSpPr>
          <p:cNvPr id="13" name="Equal 12"/>
          <p:cNvSpPr/>
          <p:nvPr/>
        </p:nvSpPr>
        <p:spPr>
          <a:xfrm>
            <a:off x="3467405" y="1222493"/>
            <a:ext cx="658368" cy="345735"/>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248717" y="2253082"/>
            <a:ext cx="4206240" cy="1200329"/>
          </a:xfrm>
          <a:prstGeom prst="rect">
            <a:avLst/>
          </a:prstGeom>
          <a:noFill/>
        </p:spPr>
        <p:txBody>
          <a:bodyPr wrap="square" rtlCol="0">
            <a:spAutoFit/>
          </a:bodyPr>
          <a:lstStyle/>
          <a:p>
            <a:r>
              <a:rPr lang="en-US" sz="1800" dirty="0" smtClean="0"/>
              <a:t>All other AE programming: ABE, ASE, Corrections, IET, Leadership, Family Literacy, Bridge/Transitions, Workplace Literacy, Career Services, etc.</a:t>
            </a:r>
            <a:endParaRPr lang="en-US" sz="1800" dirty="0"/>
          </a:p>
        </p:txBody>
      </p:sp>
      <p:cxnSp>
        <p:nvCxnSpPr>
          <p:cNvPr id="7" name="Straight Connector 6"/>
          <p:cNvCxnSpPr>
            <a:stCxn id="4" idx="4"/>
            <a:endCxn id="3" idx="0"/>
          </p:cNvCxnSpPr>
          <p:nvPr/>
        </p:nvCxnSpPr>
        <p:spPr>
          <a:xfrm flipH="1">
            <a:off x="588874" y="784710"/>
            <a:ext cx="93673" cy="38457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295770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03"/>
        <p:cNvGrpSpPr/>
        <p:nvPr/>
      </p:nvGrpSpPr>
      <p:grpSpPr>
        <a:xfrm>
          <a:off x="0" y="0"/>
          <a:ext cx="0" cy="0"/>
          <a:chOff x="0" y="0"/>
          <a:chExt cx="0" cy="0"/>
        </a:xfrm>
      </p:grpSpPr>
      <p:sp>
        <p:nvSpPr>
          <p:cNvPr id="306" name="Google Shape;306;p42"/>
          <p:cNvSpPr txBox="1">
            <a:spLocks noGrp="1"/>
          </p:cNvSpPr>
          <p:nvPr>
            <p:ph type="title"/>
          </p:nvPr>
        </p:nvSpPr>
        <p:spPr>
          <a:xfrm>
            <a:off x="3335730" y="85289"/>
            <a:ext cx="5632706" cy="99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Arial" panose="020B0604020202020204" pitchFamily="34" charset="0"/>
                <a:cs typeface="Arial" panose="020B0604020202020204" pitchFamily="34" charset="0"/>
              </a:rPr>
              <a:t>T</a:t>
            </a:r>
            <a:r>
              <a:rPr lang="en-US" b="1" dirty="0" smtClean="0">
                <a:latin typeface="Arial" panose="020B0604020202020204" pitchFamily="34" charset="0"/>
                <a:cs typeface="Arial" panose="020B0604020202020204" pitchFamily="34" charset="0"/>
              </a:rPr>
              <a:t>he</a:t>
            </a:r>
            <a:r>
              <a:rPr lang="en" b="1" dirty="0" smtClean="0">
                <a:latin typeface="Arial" panose="020B0604020202020204" pitchFamily="34" charset="0"/>
                <a:cs typeface="Arial" panose="020B0604020202020204" pitchFamily="34" charset="0"/>
              </a:rPr>
              <a:t> Funding Formula</a:t>
            </a:r>
            <a:endParaRPr b="1" dirty="0">
              <a:latin typeface="Arial" panose="020B0604020202020204" pitchFamily="34" charset="0"/>
              <a:cs typeface="Arial" panose="020B0604020202020204" pitchFamily="34" charset="0"/>
            </a:endParaRPr>
          </a:p>
        </p:txBody>
      </p:sp>
      <p:pic>
        <p:nvPicPr>
          <p:cNvPr id="1026" name="Picture 2" descr="LEGO MOC Star shaped base for 21042 Statue of Liberty by jokey02 |  Rebrickable - Build with LE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553" y="2415402"/>
            <a:ext cx="1730475" cy="10382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wnload Performance Free PNG Transparent Background, Free Download #9602 -  FreeIcon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9324" y="3599078"/>
            <a:ext cx="1243623" cy="12436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raphic Transparent Uk Vendor Financing #72467 - PNG Images - PNG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2177" y="2197428"/>
            <a:ext cx="1256259" cy="125625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Elbow Connector 6"/>
          <p:cNvCxnSpPr/>
          <p:nvPr/>
        </p:nvCxnSpPr>
        <p:spPr>
          <a:xfrm>
            <a:off x="2045028" y="2804760"/>
            <a:ext cx="2578178" cy="1021090"/>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19" name="Elbow Connector 18"/>
          <p:cNvCxnSpPr>
            <a:endCxn id="1028" idx="1"/>
          </p:cNvCxnSpPr>
          <p:nvPr/>
        </p:nvCxnSpPr>
        <p:spPr>
          <a:xfrm>
            <a:off x="1817038" y="3129224"/>
            <a:ext cx="2742286" cy="1091666"/>
          </a:xfrm>
          <a:prstGeom prst="bentConnector3">
            <a:avLst>
              <a:gd name="adj1" fmla="val 44932"/>
            </a:avLst>
          </a:prstGeom>
          <a:ln>
            <a:tailEnd type="triangle"/>
          </a:ln>
        </p:spPr>
        <p:style>
          <a:lnRef idx="1">
            <a:schemeClr val="dk1"/>
          </a:lnRef>
          <a:fillRef idx="0">
            <a:schemeClr val="dk1"/>
          </a:fillRef>
          <a:effectRef idx="0">
            <a:schemeClr val="dk1"/>
          </a:effectRef>
          <a:fontRef idx="minor">
            <a:schemeClr val="tx1"/>
          </a:fontRef>
        </p:style>
      </p:cxnSp>
      <p:cxnSp>
        <p:nvCxnSpPr>
          <p:cNvPr id="20" name="Elbow Connector 19"/>
          <p:cNvCxnSpPr/>
          <p:nvPr/>
        </p:nvCxnSpPr>
        <p:spPr>
          <a:xfrm>
            <a:off x="1470353" y="3408826"/>
            <a:ext cx="3142861" cy="1065950"/>
          </a:xfrm>
          <a:prstGeom prst="bentConnector3">
            <a:avLst>
              <a:gd name="adj1" fmla="val 39759"/>
            </a:avLst>
          </a:prstGeom>
          <a:ln>
            <a:tailEnd type="triangle"/>
          </a:ln>
        </p:spPr>
        <p:style>
          <a:lnRef idx="1">
            <a:schemeClr val="dk1"/>
          </a:lnRef>
          <a:fillRef idx="0">
            <a:schemeClr val="dk1"/>
          </a:fillRef>
          <a:effectRef idx="0">
            <a:schemeClr val="dk1"/>
          </a:effectRef>
          <a:fontRef idx="minor">
            <a:schemeClr val="tx1"/>
          </a:fontRef>
        </p:style>
      </p:cxnSp>
      <p:cxnSp>
        <p:nvCxnSpPr>
          <p:cNvPr id="18" name="Elbow Connector 17"/>
          <p:cNvCxnSpPr>
            <a:stCxn id="1026" idx="2"/>
          </p:cNvCxnSpPr>
          <p:nvPr/>
        </p:nvCxnSpPr>
        <p:spPr>
          <a:xfrm rot="16200000" flipH="1">
            <a:off x="2207748" y="2425729"/>
            <a:ext cx="1255831" cy="3311745"/>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30" name="Elbow Connector 29"/>
          <p:cNvCxnSpPr/>
          <p:nvPr/>
        </p:nvCxnSpPr>
        <p:spPr>
          <a:xfrm>
            <a:off x="1675851" y="2589268"/>
            <a:ext cx="3024659" cy="909017"/>
          </a:xfrm>
          <a:prstGeom prst="bentConnector3">
            <a:avLst>
              <a:gd name="adj1" fmla="val 70799"/>
            </a:avLst>
          </a:prstGeom>
          <a:ln>
            <a:tailEnd type="triangle"/>
          </a:ln>
        </p:spPr>
        <p:style>
          <a:lnRef idx="1">
            <a:schemeClr val="dk1"/>
          </a:lnRef>
          <a:fillRef idx="0">
            <a:schemeClr val="dk1"/>
          </a:fillRef>
          <a:effectRef idx="0">
            <a:schemeClr val="dk1"/>
          </a:effectRef>
          <a:fontRef idx="minor">
            <a:schemeClr val="tx1"/>
          </a:fontRef>
        </p:style>
      </p:cxnSp>
      <p:sp>
        <p:nvSpPr>
          <p:cNvPr id="37" name="TextBox 36"/>
          <p:cNvSpPr txBox="1"/>
          <p:nvPr/>
        </p:nvSpPr>
        <p:spPr>
          <a:xfrm>
            <a:off x="1280160" y="4453069"/>
            <a:ext cx="1119226" cy="307777"/>
          </a:xfrm>
          <a:prstGeom prst="rect">
            <a:avLst/>
          </a:prstGeom>
          <a:noFill/>
        </p:spPr>
        <p:txBody>
          <a:bodyPr wrap="square" rtlCol="0">
            <a:spAutoFit/>
          </a:bodyPr>
          <a:lstStyle/>
          <a:p>
            <a:r>
              <a:rPr lang="en-US" dirty="0" smtClean="0"/>
              <a:t>$70,000</a:t>
            </a:r>
            <a:endParaRPr lang="en-US" dirty="0"/>
          </a:p>
        </p:txBody>
      </p:sp>
      <p:sp>
        <p:nvSpPr>
          <p:cNvPr id="45" name="TextBox 44"/>
          <p:cNvSpPr txBox="1"/>
          <p:nvPr/>
        </p:nvSpPr>
        <p:spPr>
          <a:xfrm>
            <a:off x="2045028" y="2277554"/>
            <a:ext cx="1773506" cy="307777"/>
          </a:xfrm>
          <a:prstGeom prst="rect">
            <a:avLst/>
          </a:prstGeom>
          <a:noFill/>
        </p:spPr>
        <p:txBody>
          <a:bodyPr wrap="square" rtlCol="0">
            <a:spAutoFit/>
          </a:bodyPr>
          <a:lstStyle/>
          <a:p>
            <a:r>
              <a:rPr lang="en-US" dirty="0" smtClean="0"/>
              <a:t>Census Data</a:t>
            </a:r>
            <a:endParaRPr lang="en-US" dirty="0"/>
          </a:p>
        </p:txBody>
      </p:sp>
      <p:sp>
        <p:nvSpPr>
          <p:cNvPr id="46" name="TextBox 45"/>
          <p:cNvSpPr txBox="1"/>
          <p:nvPr/>
        </p:nvSpPr>
        <p:spPr>
          <a:xfrm>
            <a:off x="2045027" y="2551469"/>
            <a:ext cx="1290703" cy="307777"/>
          </a:xfrm>
          <a:prstGeom prst="rect">
            <a:avLst/>
          </a:prstGeom>
          <a:noFill/>
        </p:spPr>
        <p:txBody>
          <a:bodyPr wrap="square" rtlCol="0">
            <a:spAutoFit/>
          </a:bodyPr>
          <a:lstStyle/>
          <a:p>
            <a:r>
              <a:rPr lang="en-US" dirty="0" smtClean="0"/>
              <a:t>Enrollments</a:t>
            </a:r>
            <a:endParaRPr lang="en-US" dirty="0"/>
          </a:p>
        </p:txBody>
      </p:sp>
      <p:sp>
        <p:nvSpPr>
          <p:cNvPr id="47" name="TextBox 46"/>
          <p:cNvSpPr txBox="1"/>
          <p:nvPr/>
        </p:nvSpPr>
        <p:spPr>
          <a:xfrm>
            <a:off x="2045026" y="2821447"/>
            <a:ext cx="1119226" cy="307777"/>
          </a:xfrm>
          <a:prstGeom prst="rect">
            <a:avLst/>
          </a:prstGeom>
          <a:noFill/>
        </p:spPr>
        <p:txBody>
          <a:bodyPr wrap="square" rtlCol="0">
            <a:spAutoFit/>
          </a:bodyPr>
          <a:lstStyle/>
          <a:p>
            <a:r>
              <a:rPr lang="en-US" dirty="0" smtClean="0"/>
              <a:t>Outreach</a:t>
            </a:r>
            <a:endParaRPr lang="en-US" dirty="0"/>
          </a:p>
        </p:txBody>
      </p:sp>
      <p:sp>
        <p:nvSpPr>
          <p:cNvPr id="48" name="TextBox 47"/>
          <p:cNvSpPr txBox="1"/>
          <p:nvPr/>
        </p:nvSpPr>
        <p:spPr>
          <a:xfrm>
            <a:off x="2045026" y="3127011"/>
            <a:ext cx="1119226" cy="307777"/>
          </a:xfrm>
          <a:prstGeom prst="rect">
            <a:avLst/>
          </a:prstGeom>
          <a:noFill/>
        </p:spPr>
        <p:txBody>
          <a:bodyPr wrap="square" rtlCol="0">
            <a:spAutoFit/>
          </a:bodyPr>
          <a:lstStyle/>
          <a:p>
            <a:r>
              <a:rPr lang="en-US" dirty="0" smtClean="0"/>
              <a:t>Corrections</a:t>
            </a:r>
            <a:endParaRPr lang="en-US" dirty="0"/>
          </a:p>
        </p:txBody>
      </p:sp>
      <p:sp>
        <p:nvSpPr>
          <p:cNvPr id="38" name="Rectangle 37"/>
          <p:cNvSpPr/>
          <p:nvPr/>
        </p:nvSpPr>
        <p:spPr>
          <a:xfrm>
            <a:off x="609762" y="2050462"/>
            <a:ext cx="1140056" cy="523220"/>
          </a:xfrm>
          <a:prstGeom prst="rect">
            <a:avLst/>
          </a:prstGeom>
          <a:noFill/>
        </p:spPr>
        <p:txBody>
          <a:bodyPr wrap="none" lIns="91440" tIns="45720" rIns="91440" bIns="45720">
            <a:spAutoFit/>
          </a:bodyPr>
          <a:lstStyle/>
          <a:p>
            <a:pPr algn="ctr"/>
            <a:r>
              <a:rPr lang="en-US" sz="2800" b="0" cap="none" spc="0" dirty="0" smtClean="0">
                <a:ln w="0"/>
                <a:solidFill>
                  <a:schemeClr val="tx1"/>
                </a:solidFill>
                <a:effectLst>
                  <a:outerShdw blurRad="38100" dist="19050" dir="2700000" algn="tl" rotWithShape="0">
                    <a:schemeClr val="dk1">
                      <a:alpha val="40000"/>
                    </a:schemeClr>
                  </a:outerShdw>
                </a:effectLst>
              </a:rPr>
              <a:t>BASE</a:t>
            </a:r>
            <a:endParaRPr lang="en-US" sz="2800" b="0" cap="none" spc="0" dirty="0">
              <a:ln w="0"/>
              <a:solidFill>
                <a:schemeClr val="tx1"/>
              </a:solidFill>
              <a:effectLst>
                <a:outerShdw blurRad="38100" dist="19050" dir="2700000" algn="tl" rotWithShape="0">
                  <a:schemeClr val="dk1">
                    <a:alpha val="40000"/>
                  </a:schemeClr>
                </a:outerShdw>
              </a:effectLst>
            </a:endParaRPr>
          </a:p>
        </p:txBody>
      </p:sp>
      <p:sp>
        <p:nvSpPr>
          <p:cNvPr id="50" name="Rectangle 49"/>
          <p:cNvSpPr/>
          <p:nvPr/>
        </p:nvSpPr>
        <p:spPr>
          <a:xfrm>
            <a:off x="4829552" y="4620280"/>
            <a:ext cx="881973" cy="523220"/>
          </a:xfrm>
          <a:prstGeom prst="rect">
            <a:avLst/>
          </a:prstGeom>
          <a:noFill/>
        </p:spPr>
        <p:txBody>
          <a:bodyPr wrap="none" lIns="91440" tIns="45720" rIns="91440" bIns="45720">
            <a:spAutoFit/>
          </a:bodyPr>
          <a:lstStyle/>
          <a:p>
            <a:pPr algn="ctr"/>
            <a:r>
              <a:rPr lang="en-US" sz="2800" b="0" cap="none" spc="0" dirty="0" smtClean="0">
                <a:ln w="0"/>
                <a:solidFill>
                  <a:schemeClr val="tx1"/>
                </a:solidFill>
                <a:effectLst>
                  <a:outerShdw blurRad="38100" dist="19050" dir="2700000" algn="tl" rotWithShape="0">
                    <a:schemeClr val="dk1">
                      <a:alpha val="40000"/>
                    </a:schemeClr>
                  </a:outerShdw>
                </a:effectLst>
              </a:rPr>
              <a:t>PBF</a:t>
            </a:r>
            <a:endParaRPr lang="en-US" sz="2800" b="0" cap="none" spc="0" dirty="0">
              <a:ln w="0"/>
              <a:solidFill>
                <a:schemeClr val="tx1"/>
              </a:solidFill>
              <a:effectLst>
                <a:outerShdw blurRad="38100" dist="19050" dir="2700000" algn="tl" rotWithShape="0">
                  <a:schemeClr val="dk1">
                    <a:alpha val="40000"/>
                  </a:schemeClr>
                </a:outerShdw>
              </a:effectLst>
            </a:endParaRPr>
          </a:p>
        </p:txBody>
      </p:sp>
      <p:cxnSp>
        <p:nvCxnSpPr>
          <p:cNvPr id="40" name="Elbow Connector 39"/>
          <p:cNvCxnSpPr/>
          <p:nvPr/>
        </p:nvCxnSpPr>
        <p:spPr>
          <a:xfrm flipV="1">
            <a:off x="5711525" y="3315305"/>
            <a:ext cx="2159938" cy="922611"/>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54" name="Elbow Connector 53"/>
          <p:cNvCxnSpPr/>
          <p:nvPr/>
        </p:nvCxnSpPr>
        <p:spPr>
          <a:xfrm flipV="1">
            <a:off x="5552239" y="2891834"/>
            <a:ext cx="2159938" cy="922611"/>
          </a:xfrm>
          <a:prstGeom prst="bentConnector3">
            <a:avLst/>
          </a:prstGeom>
          <a:ln>
            <a:tailEnd type="triangle"/>
          </a:ln>
        </p:spPr>
        <p:style>
          <a:lnRef idx="1">
            <a:schemeClr val="dk1"/>
          </a:lnRef>
          <a:fillRef idx="0">
            <a:schemeClr val="dk1"/>
          </a:fillRef>
          <a:effectRef idx="0">
            <a:schemeClr val="dk1"/>
          </a:effectRef>
          <a:fontRef idx="minor">
            <a:schemeClr val="tx1"/>
          </a:fontRef>
        </p:style>
      </p:cxnSp>
      <p:sp>
        <p:nvSpPr>
          <p:cNvPr id="42" name="TextBox 41"/>
          <p:cNvSpPr txBox="1"/>
          <p:nvPr/>
        </p:nvSpPr>
        <p:spPr>
          <a:xfrm>
            <a:off x="5814899" y="3967432"/>
            <a:ext cx="988547" cy="307777"/>
          </a:xfrm>
          <a:prstGeom prst="rect">
            <a:avLst/>
          </a:prstGeom>
          <a:noFill/>
        </p:spPr>
        <p:txBody>
          <a:bodyPr wrap="square" rtlCol="0">
            <a:spAutoFit/>
          </a:bodyPr>
          <a:lstStyle/>
          <a:p>
            <a:r>
              <a:rPr lang="en-US" dirty="0" smtClean="0"/>
              <a:t>Targets</a:t>
            </a:r>
            <a:endParaRPr lang="en-US" dirty="0"/>
          </a:p>
        </p:txBody>
      </p:sp>
      <p:sp>
        <p:nvSpPr>
          <p:cNvPr id="56" name="TextBox 55"/>
          <p:cNvSpPr txBox="1"/>
          <p:nvPr/>
        </p:nvSpPr>
        <p:spPr>
          <a:xfrm>
            <a:off x="5488357" y="3498285"/>
            <a:ext cx="1211715" cy="307777"/>
          </a:xfrm>
          <a:prstGeom prst="rect">
            <a:avLst/>
          </a:prstGeom>
          <a:noFill/>
        </p:spPr>
        <p:txBody>
          <a:bodyPr wrap="square" rtlCol="0">
            <a:spAutoFit/>
          </a:bodyPr>
          <a:lstStyle/>
          <a:p>
            <a:r>
              <a:rPr lang="en-US" dirty="0" smtClean="0"/>
              <a:t>Completions</a:t>
            </a:r>
            <a:endParaRPr lang="en-US" dirty="0"/>
          </a:p>
        </p:txBody>
      </p:sp>
      <p:sp>
        <p:nvSpPr>
          <p:cNvPr id="57" name="Rectangle 56"/>
          <p:cNvSpPr/>
          <p:nvPr/>
        </p:nvSpPr>
        <p:spPr>
          <a:xfrm>
            <a:off x="7300569" y="1636915"/>
            <a:ext cx="1762964" cy="523220"/>
          </a:xfrm>
          <a:prstGeom prst="rect">
            <a:avLst/>
          </a:prstGeom>
          <a:noFill/>
        </p:spPr>
        <p:txBody>
          <a:bodyPr wrap="square" lIns="91440" tIns="45720" rIns="91440" bIns="45720">
            <a:spAutoFit/>
          </a:bodyPr>
          <a:lstStyle/>
          <a:p>
            <a:pPr algn="ctr"/>
            <a:r>
              <a:rPr lang="en-US" sz="2800" b="0" cap="none" spc="0" dirty="0" smtClean="0">
                <a:ln w="0"/>
                <a:solidFill>
                  <a:schemeClr val="tx1"/>
                </a:solidFill>
                <a:effectLst>
                  <a:outerShdw blurRad="38100" dist="19050" dir="2700000" algn="tl" rotWithShape="0">
                    <a:schemeClr val="dk1">
                      <a:alpha val="40000"/>
                    </a:schemeClr>
                  </a:outerShdw>
                </a:effectLst>
              </a:rPr>
              <a:t>AWARDS</a:t>
            </a:r>
            <a:endParaRPr lang="en-US" sz="2800" b="0" cap="none" spc="0" dirty="0">
              <a:ln w="0"/>
              <a:solidFill>
                <a:schemeClr val="tx1"/>
              </a:solidFill>
              <a:effectLst>
                <a:outerShdw blurRad="38100" dist="19050" dir="2700000" algn="tl" rotWithShape="0">
                  <a:schemeClr val="dk1">
                    <a:alpha val="40000"/>
                  </a:schemeClr>
                </a:outerShdw>
              </a:effectLst>
            </a:endParaRPr>
          </a:p>
        </p:txBody>
      </p:sp>
      <p:pic>
        <p:nvPicPr>
          <p:cNvPr id="1032" name="Picture 8" descr="Money Free PNG Images, Money Sack, Dollar, Coins - Free Transparent PNG  Logo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825" y="260973"/>
            <a:ext cx="702979" cy="1067317"/>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Elbow Connector 43"/>
          <p:cNvCxnSpPr>
            <a:stCxn id="1032" idx="3"/>
            <a:endCxn id="38" idx="0"/>
          </p:cNvCxnSpPr>
          <p:nvPr/>
        </p:nvCxnSpPr>
        <p:spPr>
          <a:xfrm>
            <a:off x="907804" y="794632"/>
            <a:ext cx="271986" cy="1255830"/>
          </a:xfrm>
          <a:prstGeom prst="bentConnector2">
            <a:avLst/>
          </a:prstGeom>
          <a:ln>
            <a:tailEnd type="triangle"/>
          </a:ln>
        </p:spPr>
        <p:style>
          <a:lnRef idx="1">
            <a:schemeClr val="dk1"/>
          </a:lnRef>
          <a:fillRef idx="0">
            <a:schemeClr val="dk1"/>
          </a:fillRef>
          <a:effectRef idx="0">
            <a:schemeClr val="dk1"/>
          </a:effectRef>
          <a:fontRef idx="minor">
            <a:schemeClr val="tx1"/>
          </a:fontRef>
        </p:style>
      </p:cxnSp>
      <p:sp>
        <p:nvSpPr>
          <p:cNvPr id="51" name="TextBox 50"/>
          <p:cNvSpPr txBox="1"/>
          <p:nvPr/>
        </p:nvSpPr>
        <p:spPr>
          <a:xfrm>
            <a:off x="1250625" y="799550"/>
            <a:ext cx="1681156" cy="523220"/>
          </a:xfrm>
          <a:prstGeom prst="rect">
            <a:avLst/>
          </a:prstGeom>
          <a:noFill/>
        </p:spPr>
        <p:txBody>
          <a:bodyPr wrap="square" rtlCol="0">
            <a:spAutoFit/>
          </a:bodyPr>
          <a:lstStyle/>
          <a:p>
            <a:r>
              <a:rPr lang="en-US" dirty="0" smtClean="0"/>
              <a:t>State &amp; Federal AE Grant funds</a:t>
            </a:r>
            <a:endParaRPr lang="en-US" dirty="0"/>
          </a:p>
        </p:txBody>
      </p:sp>
    </p:spTree>
    <p:extLst>
      <p:ext uri="{BB962C8B-B14F-4D97-AF65-F5344CB8AC3E}">
        <p14:creationId xmlns:p14="http://schemas.microsoft.com/office/powerpoint/2010/main" val="12875901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0" y="1375257"/>
            <a:ext cx="1578188" cy="418200"/>
          </a:xfrm>
        </p:spPr>
        <p:txBody>
          <a:bodyPr/>
          <a:lstStyle/>
          <a:p>
            <a:r>
              <a:rPr lang="en-US" dirty="0" smtClean="0"/>
              <a:t>May/June</a:t>
            </a:r>
            <a:endParaRPr lang="en-US" dirty="0"/>
          </a:p>
        </p:txBody>
      </p:sp>
      <p:sp>
        <p:nvSpPr>
          <p:cNvPr id="4" name="Title 3"/>
          <p:cNvSpPr>
            <a:spLocks noGrp="1"/>
          </p:cNvSpPr>
          <p:nvPr>
            <p:ph type="title"/>
          </p:nvPr>
        </p:nvSpPr>
        <p:spPr>
          <a:xfrm>
            <a:off x="4349833" y="-229125"/>
            <a:ext cx="2843719" cy="990900"/>
          </a:xfrm>
        </p:spPr>
        <p:txBody>
          <a:bodyPr/>
          <a:lstStyle/>
          <a:p>
            <a:r>
              <a:rPr lang="en-US" dirty="0" smtClean="0"/>
              <a:t>The Award Letter</a:t>
            </a:r>
            <a:endParaRPr lang="en-US" dirty="0"/>
          </a:p>
        </p:txBody>
      </p:sp>
      <p:sp>
        <p:nvSpPr>
          <p:cNvPr id="3" name="Text Placeholder 2"/>
          <p:cNvSpPr>
            <a:spLocks noGrp="1"/>
          </p:cNvSpPr>
          <p:nvPr>
            <p:ph type="body" idx="2"/>
          </p:nvPr>
        </p:nvSpPr>
        <p:spPr>
          <a:xfrm>
            <a:off x="-93202" y="1721788"/>
            <a:ext cx="1671390" cy="1810200"/>
          </a:xfrm>
        </p:spPr>
        <p:txBody>
          <a:bodyPr/>
          <a:lstStyle/>
          <a:p>
            <a:r>
              <a:rPr lang="en-US" dirty="0" smtClean="0"/>
              <a:t>Amounts to be awarded</a:t>
            </a:r>
          </a:p>
          <a:p>
            <a:r>
              <a:rPr lang="en-US" dirty="0" smtClean="0"/>
              <a:t>Grant stipulations</a:t>
            </a:r>
          </a:p>
          <a:p>
            <a:r>
              <a:rPr lang="en-US" dirty="0" smtClean="0"/>
              <a:t>Due dates</a:t>
            </a:r>
            <a:endParaRPr lang="en-US" dirty="0"/>
          </a:p>
        </p:txBody>
      </p:sp>
      <p:pic>
        <p:nvPicPr>
          <p:cNvPr id="7" name="Picture 6"/>
          <p:cNvPicPr>
            <a:picLocks noChangeAspect="1"/>
          </p:cNvPicPr>
          <p:nvPr/>
        </p:nvPicPr>
        <p:blipFill>
          <a:blip r:embed="rId3"/>
          <a:stretch>
            <a:fillRect/>
          </a:stretch>
        </p:blipFill>
        <p:spPr>
          <a:xfrm>
            <a:off x="1555360" y="660170"/>
            <a:ext cx="7588640" cy="4483330"/>
          </a:xfrm>
          <a:prstGeom prst="rect">
            <a:avLst/>
          </a:prstGeom>
        </p:spPr>
      </p:pic>
    </p:spTree>
    <p:extLst>
      <p:ext uri="{BB962C8B-B14F-4D97-AF65-F5344CB8AC3E}">
        <p14:creationId xmlns:p14="http://schemas.microsoft.com/office/powerpoint/2010/main" val="18862997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5210907"/>
          </a:xfrm>
          <a:prstGeom prst="rect">
            <a:avLst/>
          </a:prstGeom>
        </p:spPr>
      </p:pic>
      <p:sp>
        <p:nvSpPr>
          <p:cNvPr id="3" name="Text Placeholder 2"/>
          <p:cNvSpPr>
            <a:spLocks noGrp="1"/>
          </p:cNvSpPr>
          <p:nvPr>
            <p:ph type="body" idx="2"/>
          </p:nvPr>
        </p:nvSpPr>
        <p:spPr>
          <a:xfrm>
            <a:off x="95098" y="1019529"/>
            <a:ext cx="3482035" cy="1810200"/>
          </a:xfrm>
        </p:spPr>
        <p:txBody>
          <a:bodyPr/>
          <a:lstStyle/>
          <a:p>
            <a:r>
              <a:rPr lang="en-US" dirty="0" smtClean="0"/>
              <a:t>Parties </a:t>
            </a:r>
          </a:p>
          <a:p>
            <a:r>
              <a:rPr lang="en-US" dirty="0" smtClean="0"/>
              <a:t>Purpose of Agreement</a:t>
            </a:r>
          </a:p>
          <a:p>
            <a:r>
              <a:rPr lang="en-US" dirty="0" smtClean="0"/>
              <a:t>Terms</a:t>
            </a:r>
          </a:p>
          <a:p>
            <a:r>
              <a:rPr lang="en-US" dirty="0" smtClean="0"/>
              <a:t>Payment</a:t>
            </a:r>
          </a:p>
          <a:p>
            <a:r>
              <a:rPr lang="en-US" dirty="0" smtClean="0"/>
              <a:t>Responsibilities of Grantee</a:t>
            </a:r>
          </a:p>
          <a:p>
            <a:r>
              <a:rPr lang="en-US" dirty="0" smtClean="0"/>
              <a:t>Responsibilities of the Agency (SEA)</a:t>
            </a:r>
          </a:p>
          <a:p>
            <a:r>
              <a:rPr lang="en-US" dirty="0" smtClean="0"/>
              <a:t>Special Provisions</a:t>
            </a:r>
          </a:p>
          <a:p>
            <a:r>
              <a:rPr lang="en-US" dirty="0" smtClean="0"/>
              <a:t>General Provisions</a:t>
            </a:r>
          </a:p>
        </p:txBody>
      </p:sp>
      <p:sp>
        <p:nvSpPr>
          <p:cNvPr id="5" name="Title 3"/>
          <p:cNvSpPr txBox="1">
            <a:spLocks/>
          </p:cNvSpPr>
          <p:nvPr/>
        </p:nvSpPr>
        <p:spPr>
          <a:xfrm>
            <a:off x="277979" y="121866"/>
            <a:ext cx="5486400" cy="990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000"/>
              <a:buFont typeface="Fira Sans Extra Condensed Medium"/>
              <a:buNone/>
              <a:defRPr sz="3000" b="0" i="0" u="none" strike="noStrike" cap="none">
                <a:solidFill>
                  <a:schemeClr val="lt2"/>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chemeClr val="lt2"/>
              </a:buClr>
              <a:buSzPts val="2400"/>
              <a:buFont typeface="Arial"/>
              <a:buNone/>
              <a:defRPr sz="24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chemeClr val="lt2"/>
              </a:buClr>
              <a:buSzPts val="2400"/>
              <a:buFont typeface="Arial"/>
              <a:buNone/>
              <a:defRPr sz="24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chemeClr val="lt2"/>
              </a:buClr>
              <a:buSzPts val="2400"/>
              <a:buFont typeface="Arial"/>
              <a:buNone/>
              <a:defRPr sz="24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chemeClr val="lt2"/>
              </a:buClr>
              <a:buSzPts val="2400"/>
              <a:buFont typeface="Arial"/>
              <a:buNone/>
              <a:defRPr sz="24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chemeClr val="lt2"/>
              </a:buClr>
              <a:buSzPts val="2400"/>
              <a:buFont typeface="Arial"/>
              <a:buNone/>
              <a:defRPr sz="24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chemeClr val="lt2"/>
              </a:buClr>
              <a:buSzPts val="2400"/>
              <a:buFont typeface="Arial"/>
              <a:buNone/>
              <a:defRPr sz="24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chemeClr val="lt2"/>
              </a:buClr>
              <a:buSzPts val="2400"/>
              <a:buFont typeface="Arial"/>
              <a:buNone/>
              <a:defRPr sz="24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chemeClr val="lt2"/>
              </a:buClr>
              <a:buSzPts val="2400"/>
              <a:buFont typeface="Arial"/>
              <a:buNone/>
              <a:defRPr sz="2400" b="0" i="0" u="none" strike="noStrike" cap="none">
                <a:solidFill>
                  <a:schemeClr val="lt2"/>
                </a:solidFill>
                <a:latin typeface="Arial"/>
                <a:ea typeface="Arial"/>
                <a:cs typeface="Arial"/>
                <a:sym typeface="Arial"/>
              </a:defRPr>
            </a:lvl9pPr>
          </a:lstStyle>
          <a:p>
            <a:pPr algn="ctr"/>
            <a:r>
              <a:rPr lang="en-US" dirty="0" smtClean="0"/>
              <a:t>The Grant Agreement</a:t>
            </a:r>
            <a:endParaRPr lang="en-US" dirty="0"/>
          </a:p>
        </p:txBody>
      </p:sp>
      <p:pic>
        <p:nvPicPr>
          <p:cNvPr id="7" name="Picture 6"/>
          <p:cNvPicPr>
            <a:picLocks noChangeAspect="1"/>
          </p:cNvPicPr>
          <p:nvPr/>
        </p:nvPicPr>
        <p:blipFill>
          <a:blip r:embed="rId4"/>
          <a:stretch>
            <a:fillRect/>
          </a:stretch>
        </p:blipFill>
        <p:spPr>
          <a:xfrm>
            <a:off x="6188659" y="3325391"/>
            <a:ext cx="2955341" cy="1885516"/>
          </a:xfrm>
          <a:prstGeom prst="rect">
            <a:avLst/>
          </a:prstGeom>
        </p:spPr>
      </p:pic>
    </p:spTree>
    <p:extLst>
      <p:ext uri="{BB962C8B-B14F-4D97-AF65-F5344CB8AC3E}">
        <p14:creationId xmlns:p14="http://schemas.microsoft.com/office/powerpoint/2010/main" val="353223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03"/>
        <p:cNvGrpSpPr/>
        <p:nvPr/>
      </p:nvGrpSpPr>
      <p:grpSpPr>
        <a:xfrm>
          <a:off x="0" y="0"/>
          <a:ext cx="0" cy="0"/>
          <a:chOff x="0" y="0"/>
          <a:chExt cx="0" cy="0"/>
        </a:xfrm>
      </p:grpSpPr>
      <p:pic>
        <p:nvPicPr>
          <p:cNvPr id="308" name="Google Shape;308;p42"/>
          <p:cNvPicPr preferRelativeResize="0"/>
          <p:nvPr/>
        </p:nvPicPr>
        <p:blipFill rotWithShape="1">
          <a:blip r:embed="rId3">
            <a:alphaModFix/>
          </a:blip>
          <a:srcRect l="22541" r="22546"/>
          <a:stretch/>
        </p:blipFill>
        <p:spPr>
          <a:xfrm>
            <a:off x="4857750" y="-30175"/>
            <a:ext cx="4286246" cy="5203853"/>
          </a:xfrm>
          <a:prstGeom prst="rect">
            <a:avLst/>
          </a:prstGeom>
          <a:noFill/>
          <a:ln>
            <a:noFill/>
          </a:ln>
        </p:spPr>
      </p:pic>
      <p:sp>
        <p:nvSpPr>
          <p:cNvPr id="304" name="Google Shape;304;p42"/>
          <p:cNvSpPr txBox="1">
            <a:spLocks noGrp="1"/>
          </p:cNvSpPr>
          <p:nvPr>
            <p:ph type="subTitle" idx="1"/>
          </p:nvPr>
        </p:nvSpPr>
        <p:spPr>
          <a:xfrm>
            <a:off x="108125" y="22494"/>
            <a:ext cx="4459374" cy="418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smtClean="0">
                <a:latin typeface="Arial" panose="020B0604020202020204" pitchFamily="34" charset="0"/>
                <a:cs typeface="Arial" panose="020B0604020202020204" pitchFamily="34" charset="0"/>
              </a:rPr>
              <a:t>Factors Affect Cost Allowability</a:t>
            </a:r>
            <a:endParaRPr b="1" dirty="0">
              <a:latin typeface="Arial" panose="020B0604020202020204" pitchFamily="34" charset="0"/>
              <a:cs typeface="Arial" panose="020B0604020202020204" pitchFamily="34" charset="0"/>
            </a:endParaRPr>
          </a:p>
        </p:txBody>
      </p:sp>
      <p:sp>
        <p:nvSpPr>
          <p:cNvPr id="305" name="Google Shape;305;p42"/>
          <p:cNvSpPr txBox="1">
            <a:spLocks noGrp="1"/>
          </p:cNvSpPr>
          <p:nvPr>
            <p:ph type="body" idx="2"/>
          </p:nvPr>
        </p:nvSpPr>
        <p:spPr>
          <a:xfrm>
            <a:off x="306391" y="946377"/>
            <a:ext cx="4261108" cy="2557604"/>
          </a:xfrm>
          <a:prstGeom prst="rect">
            <a:avLst/>
          </a:prstGeom>
        </p:spPr>
        <p:txBody>
          <a:bodyPr spcFirstLastPara="1" wrap="square" lIns="91425" tIns="91425" rIns="91425" bIns="91425" anchor="ctr" anchorCtr="0">
            <a:noAutofit/>
          </a:bodyPr>
          <a:lstStyle/>
          <a:p>
            <a:pPr marL="139700" lvl="0" indent="0" algn="l" rtl="0">
              <a:spcBef>
                <a:spcPts val="0"/>
              </a:spcBef>
              <a:spcAft>
                <a:spcPts val="0"/>
              </a:spcAft>
              <a:buSzPts val="1400"/>
              <a:buNone/>
            </a:pPr>
            <a:r>
              <a:rPr lang="en" sz="1800" u="sng" dirty="0" smtClean="0">
                <a:solidFill>
                  <a:srgbClr val="FF0000"/>
                </a:solidFill>
                <a:latin typeface="Arial" panose="020B0604020202020204" pitchFamily="34" charset="0"/>
                <a:cs typeface="Arial" panose="020B0604020202020204" pitchFamily="34" charset="0"/>
              </a:rPr>
              <a:t>R</a:t>
            </a:r>
            <a:r>
              <a:rPr lang="en" dirty="0" smtClean="0">
                <a:solidFill>
                  <a:srgbClr val="FF0000"/>
                </a:solidFill>
                <a:latin typeface="Arial" panose="020B0604020202020204" pitchFamily="34" charset="0"/>
                <a:cs typeface="Arial" panose="020B0604020202020204" pitchFamily="34" charset="0"/>
              </a:rPr>
              <a:t>easonable</a:t>
            </a:r>
            <a:r>
              <a:rPr lang="en" dirty="0" smtClean="0">
                <a:latin typeface="Arial" panose="020B0604020202020204" pitchFamily="34" charset="0"/>
                <a:cs typeface="Arial" panose="020B0604020202020204" pitchFamily="34" charset="0"/>
              </a:rPr>
              <a:t>: incurred by a prudent person, and necessary for the performance of the grant.</a:t>
            </a:r>
          </a:p>
          <a:p>
            <a:pPr marL="139700" lvl="0" indent="0" algn="l" rtl="0">
              <a:spcBef>
                <a:spcPts val="0"/>
              </a:spcBef>
              <a:spcAft>
                <a:spcPts val="0"/>
              </a:spcAft>
              <a:buSzPts val="1400"/>
              <a:buNone/>
            </a:pPr>
            <a:endParaRPr lang="en" dirty="0">
              <a:latin typeface="Arial" panose="020B0604020202020204" pitchFamily="34" charset="0"/>
              <a:cs typeface="Arial" panose="020B0604020202020204" pitchFamily="34" charset="0"/>
            </a:endParaRPr>
          </a:p>
          <a:p>
            <a:pPr marL="139700" lvl="0" indent="0" algn="l" rtl="0">
              <a:spcBef>
                <a:spcPts val="0"/>
              </a:spcBef>
              <a:spcAft>
                <a:spcPts val="0"/>
              </a:spcAft>
              <a:buSzPts val="1400"/>
              <a:buNone/>
            </a:pPr>
            <a:r>
              <a:rPr lang="en" sz="1800" u="sng" dirty="0" smtClean="0">
                <a:solidFill>
                  <a:srgbClr val="FF0000"/>
                </a:solidFill>
                <a:latin typeface="Arial" panose="020B0604020202020204" pitchFamily="34" charset="0"/>
                <a:cs typeface="Arial" panose="020B0604020202020204" pitchFamily="34" charset="0"/>
              </a:rPr>
              <a:t>A</a:t>
            </a:r>
            <a:r>
              <a:rPr lang="en" dirty="0" smtClean="0">
                <a:solidFill>
                  <a:srgbClr val="FF0000"/>
                </a:solidFill>
                <a:latin typeface="Arial" panose="020B0604020202020204" pitchFamily="34" charset="0"/>
                <a:cs typeface="Arial" panose="020B0604020202020204" pitchFamily="34" charset="0"/>
              </a:rPr>
              <a:t>llocable</a:t>
            </a:r>
            <a:r>
              <a:rPr lang="en" dirty="0" smtClean="0">
                <a:latin typeface="Arial" panose="020B0604020202020204" pitchFamily="34" charset="0"/>
                <a:cs typeface="Arial" panose="020B0604020202020204" pitchFamily="34" charset="0"/>
              </a:rPr>
              <a:t>: charged in accordance with benefits received, proportional.</a:t>
            </a:r>
          </a:p>
          <a:p>
            <a:pPr marL="139700" lvl="0" indent="0" algn="l" rtl="0">
              <a:spcBef>
                <a:spcPts val="0"/>
              </a:spcBef>
              <a:spcAft>
                <a:spcPts val="0"/>
              </a:spcAft>
              <a:buSzPts val="1400"/>
              <a:buNone/>
            </a:pPr>
            <a:endParaRPr lang="en" dirty="0">
              <a:latin typeface="Arial" panose="020B0604020202020204" pitchFamily="34" charset="0"/>
              <a:cs typeface="Arial" panose="020B0604020202020204" pitchFamily="34" charset="0"/>
            </a:endParaRPr>
          </a:p>
          <a:p>
            <a:pPr marL="139700" lvl="0" indent="0" algn="l" rtl="0">
              <a:spcBef>
                <a:spcPts val="0"/>
              </a:spcBef>
              <a:spcAft>
                <a:spcPts val="0"/>
              </a:spcAft>
              <a:buSzPts val="1400"/>
              <a:buNone/>
            </a:pPr>
            <a:r>
              <a:rPr lang="en" sz="1800" u="sng" dirty="0" smtClean="0">
                <a:solidFill>
                  <a:srgbClr val="FF0000"/>
                </a:solidFill>
                <a:latin typeface="Arial" panose="020B0604020202020204" pitchFamily="34" charset="0"/>
                <a:cs typeface="Arial" panose="020B0604020202020204" pitchFamily="34" charset="0"/>
              </a:rPr>
              <a:t>A</a:t>
            </a:r>
            <a:r>
              <a:rPr lang="en" dirty="0" smtClean="0">
                <a:solidFill>
                  <a:srgbClr val="FF0000"/>
                </a:solidFill>
                <a:latin typeface="Arial" panose="020B0604020202020204" pitchFamily="34" charset="0"/>
                <a:cs typeface="Arial" panose="020B0604020202020204" pitchFamily="34" charset="0"/>
              </a:rPr>
              <a:t>uthorized</a:t>
            </a:r>
            <a:r>
              <a:rPr lang="en" dirty="0" smtClean="0">
                <a:latin typeface="Arial" panose="020B0604020202020204" pitchFamily="34" charset="0"/>
                <a:cs typeface="Arial" panose="020B0604020202020204" pitchFamily="34" charset="0"/>
              </a:rPr>
              <a:t>: AEFLA, Uniform Guidance, EDGAR, state or local laws and regulations.</a:t>
            </a:r>
          </a:p>
          <a:p>
            <a:pPr marL="139700" lvl="0" indent="0" algn="l" rtl="0">
              <a:spcBef>
                <a:spcPts val="0"/>
              </a:spcBef>
              <a:spcAft>
                <a:spcPts val="0"/>
              </a:spcAft>
              <a:buSzPts val="1400"/>
              <a:buNone/>
            </a:pPr>
            <a:endParaRPr lang="en" dirty="0">
              <a:latin typeface="Arial" panose="020B0604020202020204" pitchFamily="34" charset="0"/>
              <a:cs typeface="Arial" panose="020B0604020202020204" pitchFamily="34" charset="0"/>
            </a:endParaRPr>
          </a:p>
          <a:p>
            <a:pPr marL="139700" lvl="0" indent="0" algn="l" rtl="0">
              <a:spcBef>
                <a:spcPts val="0"/>
              </a:spcBef>
              <a:spcAft>
                <a:spcPts val="0"/>
              </a:spcAft>
              <a:buSzPts val="1400"/>
              <a:buNone/>
            </a:pPr>
            <a:r>
              <a:rPr lang="en" sz="1800" u="sng" dirty="0" smtClean="0">
                <a:solidFill>
                  <a:srgbClr val="FF0000"/>
                </a:solidFill>
                <a:latin typeface="Arial" panose="020B0604020202020204" pitchFamily="34" charset="0"/>
                <a:cs typeface="Arial" panose="020B0604020202020204" pitchFamily="34" charset="0"/>
              </a:rPr>
              <a:t>A</a:t>
            </a:r>
            <a:r>
              <a:rPr lang="en" dirty="0" smtClean="0">
                <a:solidFill>
                  <a:srgbClr val="FF0000"/>
                </a:solidFill>
                <a:latin typeface="Arial" panose="020B0604020202020204" pitchFamily="34" charset="0"/>
                <a:cs typeface="Arial" panose="020B0604020202020204" pitchFamily="34" charset="0"/>
              </a:rPr>
              <a:t>deqately</a:t>
            </a:r>
            <a:r>
              <a:rPr lang="en" dirty="0" smtClean="0">
                <a:latin typeface="Arial" panose="020B0604020202020204" pitchFamily="34" charset="0"/>
                <a:cs typeface="Arial" panose="020B0604020202020204" pitchFamily="34" charset="0"/>
              </a:rPr>
              <a:t> document.</a:t>
            </a:r>
          </a:p>
        </p:txBody>
      </p:sp>
      <p:sp>
        <p:nvSpPr>
          <p:cNvPr id="306" name="Google Shape;306;p42"/>
          <p:cNvSpPr txBox="1">
            <a:spLocks noGrp="1"/>
          </p:cNvSpPr>
          <p:nvPr>
            <p:ph type="title"/>
          </p:nvPr>
        </p:nvSpPr>
        <p:spPr>
          <a:xfrm>
            <a:off x="5164531" y="231594"/>
            <a:ext cx="3664915" cy="99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latin typeface="Arial" panose="020B0604020202020204" pitchFamily="34" charset="0"/>
                <a:cs typeface="Arial" panose="020B0604020202020204" pitchFamily="34" charset="0"/>
              </a:rPr>
              <a:t>Allowable vs. Non-allowable Costs</a:t>
            </a:r>
            <a:endParaRPr dirty="0">
              <a:latin typeface="Arial" panose="020B0604020202020204" pitchFamily="34" charset="0"/>
              <a:cs typeface="Arial" panose="020B0604020202020204" pitchFamily="34" charset="0"/>
            </a:endParaRPr>
          </a:p>
        </p:txBody>
      </p:sp>
      <p:sp>
        <p:nvSpPr>
          <p:cNvPr id="307" name="Google Shape;307;p42"/>
          <p:cNvSpPr/>
          <p:nvPr/>
        </p:nvSpPr>
        <p:spPr>
          <a:xfrm rot="10800000">
            <a:off x="4664250" y="300"/>
            <a:ext cx="193500" cy="51429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ight Arrow 1"/>
          <p:cNvSpPr/>
          <p:nvPr/>
        </p:nvSpPr>
        <p:spPr>
          <a:xfrm>
            <a:off x="9300" y="1072532"/>
            <a:ext cx="497433" cy="299923"/>
          </a:xfrm>
          <a:prstGeom prst="rightArrow">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9299" y="1728176"/>
            <a:ext cx="497433" cy="299923"/>
          </a:xfrm>
          <a:prstGeom prst="rightArrow">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0" y="2466116"/>
            <a:ext cx="497433" cy="299923"/>
          </a:xfrm>
          <a:prstGeom prst="rightArrow">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9299" y="3121760"/>
            <a:ext cx="497433" cy="299923"/>
          </a:xfrm>
          <a:prstGeom prst="rightArrow">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Download Free png cartoon lion Lion cartoon free download clip art on  clipart png ... - DLPNG.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791" y="3690812"/>
            <a:ext cx="1373302" cy="1285645"/>
          </a:xfrm>
          <a:prstGeom prst="rect">
            <a:avLst/>
          </a:prstGeom>
          <a:noFill/>
          <a:extLst>
            <a:ext uri="{909E8E84-426E-40DD-AFC4-6F175D3DCCD1}">
              <a14:hiddenFill xmlns:a14="http://schemas.microsoft.com/office/drawing/2010/main">
                <a:solidFill>
                  <a:srgbClr val="FFFFFF"/>
                </a:solidFill>
              </a14:hiddenFill>
            </a:ext>
          </a:extLst>
        </p:spPr>
      </p:pic>
      <p:sp>
        <p:nvSpPr>
          <p:cNvPr id="3" name="Oval Callout 2"/>
          <p:cNvSpPr/>
          <p:nvPr/>
        </p:nvSpPr>
        <p:spPr>
          <a:xfrm>
            <a:off x="1932282" y="3503981"/>
            <a:ext cx="1549956" cy="744617"/>
          </a:xfrm>
          <a:prstGeom prst="wedgeEllipseCallout">
            <a:avLst>
              <a:gd name="adj1" fmla="val -63636"/>
              <a:gd name="adj2" fmla="val 46346"/>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smtClean="0"/>
              <a:t>RAAA!</a:t>
            </a:r>
            <a:endParaRPr lang="en-US" dirty="0"/>
          </a:p>
        </p:txBody>
      </p:sp>
    </p:spTree>
    <p:extLst>
      <p:ext uri="{BB962C8B-B14F-4D97-AF65-F5344CB8AC3E}">
        <p14:creationId xmlns:p14="http://schemas.microsoft.com/office/powerpoint/2010/main" val="36588805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0" y="-57607"/>
            <a:ext cx="4147718" cy="5201107"/>
          </a:xfrm>
          <a:prstGeom prst="rect">
            <a:avLst/>
          </a:prstGeom>
          <a:noFill/>
        </p:spPr>
      </p:pic>
      <p:pic>
        <p:nvPicPr>
          <p:cNvPr id="3" name="Picture 2"/>
          <p:cNvPicPr>
            <a:picLocks noChangeAspect="1"/>
          </p:cNvPicPr>
          <p:nvPr/>
        </p:nvPicPr>
        <p:blipFill>
          <a:blip r:embed="rId4"/>
          <a:stretch>
            <a:fillRect/>
          </a:stretch>
        </p:blipFill>
        <p:spPr>
          <a:xfrm>
            <a:off x="4520794" y="0"/>
            <a:ext cx="4623206" cy="5143500"/>
          </a:xfrm>
          <a:prstGeom prst="rect">
            <a:avLst/>
          </a:prstGeom>
        </p:spPr>
      </p:pic>
    </p:spTree>
    <p:extLst>
      <p:ext uri="{BB962C8B-B14F-4D97-AF65-F5344CB8AC3E}">
        <p14:creationId xmlns:p14="http://schemas.microsoft.com/office/powerpoint/2010/main" val="12268483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03"/>
        <p:cNvGrpSpPr/>
        <p:nvPr/>
      </p:nvGrpSpPr>
      <p:grpSpPr>
        <a:xfrm>
          <a:off x="0" y="0"/>
          <a:ext cx="0" cy="0"/>
          <a:chOff x="0" y="0"/>
          <a:chExt cx="0" cy="0"/>
        </a:xfrm>
      </p:grpSpPr>
      <p:pic>
        <p:nvPicPr>
          <p:cNvPr id="1026" name="Picture 2" descr="Cannot&quot; Or &quot;Can Not&quot;? | Lexi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0" y="300"/>
            <a:ext cx="4306606" cy="5143200"/>
          </a:xfrm>
          <a:prstGeom prst="rect">
            <a:avLst/>
          </a:prstGeom>
          <a:noFill/>
          <a:extLst>
            <a:ext uri="{909E8E84-426E-40DD-AFC4-6F175D3DCCD1}">
              <a14:hiddenFill xmlns:a14="http://schemas.microsoft.com/office/drawing/2010/main">
                <a:solidFill>
                  <a:srgbClr val="FFFFFF"/>
                </a:solidFill>
              </a14:hiddenFill>
            </a:ext>
          </a:extLst>
        </p:spPr>
      </p:pic>
      <p:sp>
        <p:nvSpPr>
          <p:cNvPr id="306" name="Google Shape;306;p42"/>
          <p:cNvSpPr txBox="1">
            <a:spLocks noGrp="1"/>
          </p:cNvSpPr>
          <p:nvPr>
            <p:ph type="title"/>
          </p:nvPr>
        </p:nvSpPr>
        <p:spPr>
          <a:xfrm>
            <a:off x="5164531" y="231594"/>
            <a:ext cx="3664915" cy="99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latin typeface="Arial" panose="020B0604020202020204" pitchFamily="34" charset="0"/>
                <a:cs typeface="Arial" panose="020B0604020202020204" pitchFamily="34" charset="0"/>
              </a:rPr>
              <a:t>Supplement not Supplant</a:t>
            </a:r>
            <a:endParaRPr dirty="0">
              <a:latin typeface="Arial" panose="020B0604020202020204" pitchFamily="34" charset="0"/>
              <a:cs typeface="Arial" panose="020B0604020202020204" pitchFamily="34" charset="0"/>
            </a:endParaRPr>
          </a:p>
        </p:txBody>
      </p:sp>
      <p:sp>
        <p:nvSpPr>
          <p:cNvPr id="307" name="Google Shape;307;p42"/>
          <p:cNvSpPr/>
          <p:nvPr/>
        </p:nvSpPr>
        <p:spPr>
          <a:xfrm rot="10800000">
            <a:off x="4664250" y="300"/>
            <a:ext cx="193500" cy="51429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Flowchart: Process 1"/>
          <p:cNvSpPr/>
          <p:nvPr/>
        </p:nvSpPr>
        <p:spPr>
          <a:xfrm>
            <a:off x="409652" y="1521560"/>
            <a:ext cx="3947816" cy="2004365"/>
          </a:xfrm>
          <a:prstGeom prst="flowChartProcess">
            <a:avLst/>
          </a:prstGeom>
          <a:scene3d>
            <a:camera prst="isometricOffAxis1Right"/>
            <a:lightRig rig="threePt" dir="t">
              <a:rot lat="0" lon="0" rev="1200000"/>
            </a:lightRig>
          </a:scene3d>
          <a:sp3d>
            <a:bevelT/>
          </a:sp3d>
        </p:spPr>
        <p:style>
          <a:lnRef idx="0">
            <a:schemeClr val="dk1"/>
          </a:lnRef>
          <a:fillRef idx="3">
            <a:schemeClr val="dk1"/>
          </a:fillRef>
          <a:effectRef idx="3">
            <a:schemeClr val="dk1"/>
          </a:effectRef>
          <a:fontRef idx="minor">
            <a:schemeClr val="lt1"/>
          </a:fontRef>
        </p:style>
        <p:txBody>
          <a:bodyPr rtlCol="0" anchor="ctr"/>
          <a:lstStyle/>
          <a:p>
            <a:pPr algn="ctr"/>
            <a:r>
              <a:rPr lang="en-US" sz="2000" dirty="0" smtClean="0"/>
              <a:t>Federal funds may NOT be used to pay for services, staff, programs, or materials that would otherwise be paid with state or local funds.</a:t>
            </a:r>
            <a:endParaRPr lang="en-US" sz="2000" dirty="0"/>
          </a:p>
        </p:txBody>
      </p:sp>
    </p:spTree>
    <p:extLst>
      <p:ext uri="{BB962C8B-B14F-4D97-AF65-F5344CB8AC3E}">
        <p14:creationId xmlns:p14="http://schemas.microsoft.com/office/powerpoint/2010/main" val="1687633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660263" y="1250899"/>
            <a:ext cx="5769798" cy="2713938"/>
          </a:xfrm>
        </p:spPr>
        <p:txBody>
          <a:bodyPr/>
          <a:lstStyle/>
          <a:p>
            <a:pPr marL="139700" indent="0">
              <a:buNone/>
            </a:pPr>
            <a:r>
              <a:rPr lang="en-US" sz="1600" b="1" dirty="0" smtClean="0">
                <a:latin typeface="+mn-lt"/>
              </a:rPr>
              <a:t>Supplanting would be presumed in these situation:</a:t>
            </a:r>
          </a:p>
          <a:p>
            <a:pPr marL="139700" indent="0">
              <a:buNone/>
            </a:pPr>
            <a:endParaRPr lang="en-US" sz="1600" b="1" dirty="0">
              <a:latin typeface="+mn-lt"/>
            </a:endParaRPr>
          </a:p>
          <a:p>
            <a:pPr marL="139700" indent="0">
              <a:buNone/>
            </a:pPr>
            <a:r>
              <a:rPr lang="en-US" sz="1600" dirty="0" smtClean="0">
                <a:latin typeface="+mn-lt"/>
              </a:rPr>
              <a:t>Federal funds used to provide services that were supported by state or local funds in the prior year.</a:t>
            </a:r>
          </a:p>
          <a:p>
            <a:pPr marL="139700" indent="0">
              <a:buNone/>
            </a:pPr>
            <a:endParaRPr lang="en-US" sz="1600" dirty="0">
              <a:latin typeface="+mn-lt"/>
            </a:endParaRPr>
          </a:p>
          <a:p>
            <a:pPr marL="139700" indent="0">
              <a:buNone/>
            </a:pPr>
            <a:r>
              <a:rPr lang="en-US" sz="1600" dirty="0" smtClean="0">
                <a:latin typeface="+mn-lt"/>
              </a:rPr>
              <a:t>Federal funds used to provide services the State or local provider is required to make available under other federal, state, or local laws.</a:t>
            </a:r>
            <a:endParaRPr lang="en-US" sz="1600" dirty="0">
              <a:latin typeface="+mn-lt"/>
            </a:endParaRPr>
          </a:p>
        </p:txBody>
      </p:sp>
      <p:sp>
        <p:nvSpPr>
          <p:cNvPr id="4" name="Title 3"/>
          <p:cNvSpPr>
            <a:spLocks noGrp="1"/>
          </p:cNvSpPr>
          <p:nvPr>
            <p:ph type="title"/>
          </p:nvPr>
        </p:nvSpPr>
        <p:spPr>
          <a:xfrm>
            <a:off x="726100" y="56028"/>
            <a:ext cx="7796108" cy="990900"/>
          </a:xfrm>
        </p:spPr>
        <p:txBody>
          <a:bodyPr/>
          <a:lstStyle/>
          <a:p>
            <a:r>
              <a:rPr lang="en-US" dirty="0" smtClean="0"/>
              <a:t>Supplement Not Supplant (Continued)</a:t>
            </a:r>
            <a:endParaRPr lang="en-US" dirty="0"/>
          </a:p>
        </p:txBody>
      </p:sp>
      <p:pic>
        <p:nvPicPr>
          <p:cNvPr id="5" name="Picture 4"/>
          <p:cNvPicPr>
            <a:picLocks noChangeAspect="1"/>
          </p:cNvPicPr>
          <p:nvPr/>
        </p:nvPicPr>
        <p:blipFill>
          <a:blip r:embed="rId3"/>
          <a:stretch>
            <a:fillRect/>
          </a:stretch>
        </p:blipFill>
        <p:spPr>
          <a:xfrm>
            <a:off x="314623" y="2076680"/>
            <a:ext cx="365792" cy="365792"/>
          </a:xfrm>
          <a:prstGeom prst="rect">
            <a:avLst/>
          </a:prstGeom>
        </p:spPr>
      </p:pic>
      <p:pic>
        <p:nvPicPr>
          <p:cNvPr id="6" name="Picture 5"/>
          <p:cNvPicPr>
            <a:picLocks noChangeAspect="1"/>
          </p:cNvPicPr>
          <p:nvPr/>
        </p:nvPicPr>
        <p:blipFill>
          <a:blip r:embed="rId3"/>
          <a:stretch>
            <a:fillRect/>
          </a:stretch>
        </p:blipFill>
        <p:spPr>
          <a:xfrm>
            <a:off x="314623" y="2902461"/>
            <a:ext cx="365792" cy="36579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4255" y="929030"/>
            <a:ext cx="3079745" cy="3702406"/>
          </a:xfrm>
          <a:prstGeom prst="rect">
            <a:avLst/>
          </a:prstGeom>
        </p:spPr>
      </p:pic>
    </p:spTree>
    <p:extLst>
      <p:ext uri="{BB962C8B-B14F-4D97-AF65-F5344CB8AC3E}">
        <p14:creationId xmlns:p14="http://schemas.microsoft.com/office/powerpoint/2010/main" val="25176349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03"/>
        <p:cNvGrpSpPr/>
        <p:nvPr/>
      </p:nvGrpSpPr>
      <p:grpSpPr>
        <a:xfrm>
          <a:off x="0" y="0"/>
          <a:ext cx="0" cy="0"/>
          <a:chOff x="0" y="0"/>
          <a:chExt cx="0" cy="0"/>
        </a:xfrm>
      </p:grpSpPr>
      <p:pic>
        <p:nvPicPr>
          <p:cNvPr id="308" name="Google Shape;308;p42"/>
          <p:cNvPicPr preferRelativeResize="0"/>
          <p:nvPr/>
        </p:nvPicPr>
        <p:blipFill rotWithShape="1">
          <a:blip r:embed="rId3">
            <a:alphaModFix/>
          </a:blip>
          <a:srcRect l="22541" r="22546"/>
          <a:stretch/>
        </p:blipFill>
        <p:spPr>
          <a:xfrm>
            <a:off x="4857750" y="-30175"/>
            <a:ext cx="4286246" cy="5203853"/>
          </a:xfrm>
          <a:prstGeom prst="rect">
            <a:avLst/>
          </a:prstGeom>
          <a:noFill/>
          <a:ln>
            <a:noFill/>
          </a:ln>
        </p:spPr>
      </p:pic>
      <p:sp>
        <p:nvSpPr>
          <p:cNvPr id="306" name="Google Shape;306;p42"/>
          <p:cNvSpPr txBox="1">
            <a:spLocks noGrp="1"/>
          </p:cNvSpPr>
          <p:nvPr>
            <p:ph type="title"/>
          </p:nvPr>
        </p:nvSpPr>
        <p:spPr>
          <a:xfrm>
            <a:off x="5535073" y="458364"/>
            <a:ext cx="2931600" cy="99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latin typeface="Arial" panose="020B0604020202020204" pitchFamily="34" charset="0"/>
                <a:cs typeface="Arial" panose="020B0604020202020204" pitchFamily="34" charset="0"/>
              </a:rPr>
              <a:t>Waiver for Administrative Costs</a:t>
            </a:r>
            <a:endParaRPr dirty="0">
              <a:latin typeface="Arial" panose="020B0604020202020204" pitchFamily="34" charset="0"/>
              <a:cs typeface="Arial" panose="020B0604020202020204" pitchFamily="34" charset="0"/>
            </a:endParaRPr>
          </a:p>
        </p:txBody>
      </p:sp>
      <p:sp>
        <p:nvSpPr>
          <p:cNvPr id="307" name="Google Shape;307;p42"/>
          <p:cNvSpPr/>
          <p:nvPr/>
        </p:nvSpPr>
        <p:spPr>
          <a:xfrm rot="10800000">
            <a:off x="4664250" y="300"/>
            <a:ext cx="193500" cy="51429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4" name="Picture 2" descr="Workforce Innovation and Opportunity Ac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878" y="303860"/>
            <a:ext cx="2019732" cy="14239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hart 5"/>
          <p:cNvGraphicFramePr/>
          <p:nvPr>
            <p:extLst>
              <p:ext uri="{D42A27DB-BD31-4B8C-83A1-F6EECF244321}">
                <p14:modId xmlns:p14="http://schemas.microsoft.com/office/powerpoint/2010/main" val="3236639532"/>
              </p:ext>
            </p:extLst>
          </p:nvPr>
        </p:nvGraphicFramePr>
        <p:xfrm>
          <a:off x="441351" y="1923898"/>
          <a:ext cx="3786835" cy="304561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431223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85182"/>
            <a:ext cx="9144000" cy="5143500"/>
          </a:xfrm>
          <a:prstGeom prst="rect">
            <a:avLst/>
          </a:prstGeom>
        </p:spPr>
      </p:pic>
      <p:sp>
        <p:nvSpPr>
          <p:cNvPr id="7" name="Rectangle 6"/>
          <p:cNvSpPr/>
          <p:nvPr/>
        </p:nvSpPr>
        <p:spPr>
          <a:xfrm>
            <a:off x="2807586" y="567666"/>
            <a:ext cx="3701954" cy="1754326"/>
          </a:xfrm>
          <a:prstGeom prst="rect">
            <a:avLst/>
          </a:prstGeom>
          <a:noFill/>
        </p:spPr>
        <p:txBody>
          <a:bodyPr wrap="square" lIns="91440" tIns="45720" rIns="91440" bIns="45720">
            <a:spAutoFit/>
          </a:bodyPr>
          <a:lstStyle/>
          <a:p>
            <a:pPr algn="ctr"/>
            <a:r>
              <a:rPr lang="en-US" sz="5400" b="1" cap="none" spc="0"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MODULE </a:t>
            </a:r>
          </a:p>
          <a:p>
            <a:pPr algn="ctr"/>
            <a:r>
              <a:rPr lang="en-US" sz="5400" b="1" dirty="0" smtClean="0">
                <a:ln w="9525">
                  <a:solidFill>
                    <a:schemeClr val="bg1"/>
                  </a:solidFill>
                  <a:prstDash val="solid"/>
                </a:ln>
                <a:solidFill>
                  <a:schemeClr val="tx1"/>
                </a:solidFill>
                <a:effectLst>
                  <a:outerShdw blurRad="12700" dist="38100" dir="2700000" algn="tl" rotWithShape="0">
                    <a:schemeClr val="bg1">
                      <a:lumMod val="50000"/>
                    </a:schemeClr>
                  </a:outerShdw>
                </a:effectLst>
              </a:rPr>
              <a:t>SEVEN</a:t>
            </a:r>
            <a:endPar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9" name="Rectangle 8"/>
          <p:cNvSpPr/>
          <p:nvPr/>
        </p:nvSpPr>
        <p:spPr>
          <a:xfrm>
            <a:off x="909061" y="2651409"/>
            <a:ext cx="3390672" cy="1200329"/>
          </a:xfrm>
          <a:prstGeom prst="rect">
            <a:avLst/>
          </a:prstGeom>
          <a:noFill/>
          <a:scene3d>
            <a:camera prst="isometricOffAxis1Right"/>
            <a:lightRig rig="threePt" dir="t"/>
          </a:scene3d>
        </p:spPr>
        <p:txBody>
          <a:bodyPr wrap="none" lIns="91440" tIns="45720" rIns="91440" bIns="45720">
            <a:spAutoFit/>
          </a:bodyPr>
          <a:lstStyle/>
          <a:p>
            <a:pPr algn="ctr"/>
            <a:r>
              <a:rPr lang="en-US" sz="3600" b="0" cap="none" spc="0" dirty="0" smtClean="0">
                <a:ln w="0"/>
                <a:solidFill>
                  <a:schemeClr val="tx1"/>
                </a:solidFill>
                <a:effectLst>
                  <a:outerShdw blurRad="38100" dist="19050" dir="2700000" algn="tl" rotWithShape="0">
                    <a:schemeClr val="dk1">
                      <a:alpha val="40000"/>
                    </a:schemeClr>
                  </a:outerShdw>
                </a:effectLst>
              </a:rPr>
              <a:t>Fiscal</a:t>
            </a:r>
          </a:p>
          <a:p>
            <a:pPr algn="ctr"/>
            <a:r>
              <a:rPr lang="en-US" sz="3600" dirty="0" smtClean="0">
                <a:ln w="0"/>
                <a:solidFill>
                  <a:schemeClr val="tx1"/>
                </a:solidFill>
                <a:effectLst>
                  <a:outerShdw blurRad="38100" dist="19050" dir="2700000" algn="tl" rotWithShape="0">
                    <a:schemeClr val="dk1">
                      <a:alpha val="40000"/>
                    </a:schemeClr>
                  </a:outerShdw>
                </a:effectLst>
              </a:rPr>
              <a:t>Responsibilities</a:t>
            </a:r>
            <a:endParaRPr lang="en-US" sz="3600" b="0" cap="none" spc="0" dirty="0">
              <a:ln w="0"/>
              <a:solidFill>
                <a:schemeClr val="tx1"/>
              </a:solidFill>
              <a:effectLst>
                <a:outerShdw blurRad="38100" dist="19050" dir="2700000" algn="tl" rotWithShape="0">
                  <a:schemeClr val="dk1">
                    <a:alpha val="40000"/>
                  </a:schemeClr>
                </a:outerShdw>
              </a:effectLst>
            </a:endParaRPr>
          </a:p>
        </p:txBody>
      </p:sp>
      <p:sp>
        <p:nvSpPr>
          <p:cNvPr id="10" name="Rectangle 9"/>
          <p:cNvSpPr/>
          <p:nvPr/>
        </p:nvSpPr>
        <p:spPr>
          <a:xfrm>
            <a:off x="4960069" y="2571750"/>
            <a:ext cx="3262432" cy="1754326"/>
          </a:xfrm>
          <a:prstGeom prst="rect">
            <a:avLst/>
          </a:prstGeom>
          <a:noFill/>
          <a:scene3d>
            <a:camera prst="isometricOffAxis1Right"/>
            <a:lightRig rig="threePt" dir="t"/>
          </a:scene3d>
        </p:spPr>
        <p:txBody>
          <a:bodyPr wrap="none" lIns="91440" tIns="45720" rIns="91440" bIns="45720">
            <a:spAutoFit/>
          </a:bodyPr>
          <a:lstStyle/>
          <a:p>
            <a:pPr algn="ctr"/>
            <a:r>
              <a:rPr lang="en-US" sz="3600" b="0" cap="none" spc="0" dirty="0" smtClean="0">
                <a:ln w="0"/>
                <a:solidFill>
                  <a:schemeClr val="tx1"/>
                </a:solidFill>
                <a:effectLst>
                  <a:outerShdw blurRad="38100" dist="19050" dir="2700000" algn="tl" rotWithShape="0">
                    <a:schemeClr val="dk1">
                      <a:alpha val="40000"/>
                    </a:schemeClr>
                  </a:outerShdw>
                </a:effectLst>
              </a:rPr>
              <a:t>For</a:t>
            </a:r>
          </a:p>
          <a:p>
            <a:pPr algn="ctr"/>
            <a:r>
              <a:rPr lang="en-US" sz="3600" b="0" cap="none" spc="0" dirty="0" smtClean="0">
                <a:ln w="0"/>
                <a:solidFill>
                  <a:schemeClr val="tx1"/>
                </a:solidFill>
                <a:effectLst>
                  <a:outerShdw blurRad="38100" dist="19050" dir="2700000" algn="tl" rotWithShape="0">
                    <a:schemeClr val="dk1">
                      <a:alpha val="40000"/>
                    </a:schemeClr>
                  </a:outerShdw>
                </a:effectLst>
              </a:rPr>
              <a:t> Compliance to</a:t>
            </a:r>
          </a:p>
          <a:p>
            <a:pPr algn="ctr"/>
            <a:r>
              <a:rPr lang="en-US" sz="3600" dirty="0" smtClean="0">
                <a:ln w="0"/>
                <a:solidFill>
                  <a:schemeClr val="tx1"/>
                </a:solidFill>
                <a:effectLst>
                  <a:outerShdw blurRad="38100" dist="19050" dir="2700000" algn="tl" rotWithShape="0">
                    <a:schemeClr val="dk1">
                      <a:alpha val="40000"/>
                    </a:schemeClr>
                  </a:outerShdw>
                </a:effectLst>
              </a:rPr>
              <a:t>WIOA</a:t>
            </a:r>
            <a:endParaRPr lang="en-US"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5797292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726100" y="1537047"/>
            <a:ext cx="3136500" cy="1810200"/>
          </a:xfrm>
        </p:spPr>
        <p:txBody>
          <a:bodyPr/>
          <a:lstStyle/>
          <a:p>
            <a:pPr>
              <a:buFont typeface="Wingdings" panose="05000000000000000000" pitchFamily="2" charset="2"/>
              <a:buChar char="Ø"/>
            </a:pPr>
            <a:r>
              <a:rPr lang="en-US" dirty="0" smtClean="0"/>
              <a:t>Is part of the competitive grant competition</a:t>
            </a:r>
          </a:p>
          <a:p>
            <a:pPr>
              <a:buFont typeface="Wingdings" panose="05000000000000000000" pitchFamily="2" charset="2"/>
              <a:buChar char="Ø"/>
            </a:pPr>
            <a:r>
              <a:rPr lang="en-US" dirty="0" smtClean="0"/>
              <a:t>Valid for length of grant</a:t>
            </a:r>
            <a:endParaRPr lang="en-US" dirty="0"/>
          </a:p>
        </p:txBody>
      </p:sp>
      <p:sp>
        <p:nvSpPr>
          <p:cNvPr id="4" name="Title 3"/>
          <p:cNvSpPr>
            <a:spLocks noGrp="1"/>
          </p:cNvSpPr>
          <p:nvPr>
            <p:ph type="title"/>
          </p:nvPr>
        </p:nvSpPr>
        <p:spPr/>
        <p:txBody>
          <a:bodyPr/>
          <a:lstStyle/>
          <a:p>
            <a:r>
              <a:rPr lang="en-US" dirty="0" smtClean="0"/>
              <a:t>The Waiver</a:t>
            </a:r>
            <a:endParaRPr lang="en-US" dirty="0"/>
          </a:p>
        </p:txBody>
      </p:sp>
      <p:pic>
        <p:nvPicPr>
          <p:cNvPr id="5" name="Picture 4"/>
          <p:cNvPicPr>
            <a:picLocks noChangeAspect="1"/>
          </p:cNvPicPr>
          <p:nvPr/>
        </p:nvPicPr>
        <p:blipFill>
          <a:blip r:embed="rId3"/>
          <a:stretch>
            <a:fillRect/>
          </a:stretch>
        </p:blipFill>
        <p:spPr>
          <a:xfrm>
            <a:off x="5152447" y="342237"/>
            <a:ext cx="3626414" cy="436250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2106" y="3125280"/>
            <a:ext cx="1603599" cy="1637830"/>
          </a:xfrm>
          <a:prstGeom prst="rect">
            <a:avLst/>
          </a:prstGeom>
        </p:spPr>
      </p:pic>
    </p:spTree>
    <p:extLst>
      <p:ext uri="{BB962C8B-B14F-4D97-AF65-F5344CB8AC3E}">
        <p14:creationId xmlns:p14="http://schemas.microsoft.com/office/powerpoint/2010/main" val="5268342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03"/>
        <p:cNvGrpSpPr/>
        <p:nvPr/>
      </p:nvGrpSpPr>
      <p:grpSpPr>
        <a:xfrm>
          <a:off x="0" y="0"/>
          <a:ext cx="0" cy="0"/>
          <a:chOff x="0" y="0"/>
          <a:chExt cx="0" cy="0"/>
        </a:xfrm>
      </p:grpSpPr>
      <p:pic>
        <p:nvPicPr>
          <p:cNvPr id="308" name="Google Shape;308;p42"/>
          <p:cNvPicPr preferRelativeResize="0"/>
          <p:nvPr/>
        </p:nvPicPr>
        <p:blipFill rotWithShape="1">
          <a:blip r:embed="rId3">
            <a:alphaModFix/>
          </a:blip>
          <a:srcRect l="22541" r="22546"/>
          <a:stretch/>
        </p:blipFill>
        <p:spPr>
          <a:xfrm>
            <a:off x="4857750" y="-30175"/>
            <a:ext cx="4286246" cy="5203853"/>
          </a:xfrm>
          <a:prstGeom prst="rect">
            <a:avLst/>
          </a:prstGeom>
          <a:noFill/>
          <a:ln>
            <a:noFill/>
          </a:ln>
        </p:spPr>
      </p:pic>
      <p:sp>
        <p:nvSpPr>
          <p:cNvPr id="306" name="Google Shape;306;p42"/>
          <p:cNvSpPr txBox="1">
            <a:spLocks noGrp="1"/>
          </p:cNvSpPr>
          <p:nvPr>
            <p:ph type="title"/>
          </p:nvPr>
        </p:nvSpPr>
        <p:spPr>
          <a:xfrm>
            <a:off x="5535073" y="253539"/>
            <a:ext cx="2931600" cy="99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smtClean="0">
                <a:latin typeface="Arial" panose="020B0604020202020204" pitchFamily="34" charset="0"/>
                <a:cs typeface="Arial" panose="020B0604020202020204" pitchFamily="34" charset="0"/>
              </a:rPr>
              <a:t>Indirect Costs</a:t>
            </a:r>
            <a:endParaRPr dirty="0">
              <a:latin typeface="Arial" panose="020B0604020202020204" pitchFamily="34" charset="0"/>
              <a:cs typeface="Arial" panose="020B0604020202020204" pitchFamily="34" charset="0"/>
            </a:endParaRPr>
          </a:p>
        </p:txBody>
      </p:sp>
      <p:sp>
        <p:nvSpPr>
          <p:cNvPr id="307" name="Google Shape;307;p42"/>
          <p:cNvSpPr/>
          <p:nvPr/>
        </p:nvSpPr>
        <p:spPr>
          <a:xfrm rot="10800000">
            <a:off x="4664250" y="300"/>
            <a:ext cx="193500" cy="51429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5091378" y="1602029"/>
            <a:ext cx="3738067" cy="307777"/>
          </a:xfrm>
          <a:prstGeom prst="rect">
            <a:avLst/>
          </a:prstGeom>
          <a:noFill/>
        </p:spPr>
        <p:txBody>
          <a:bodyPr wrap="square" rtlCol="0">
            <a:spAutoFit/>
          </a:bodyPr>
          <a:lstStyle/>
          <a:p>
            <a:r>
              <a:rPr lang="en-US" dirty="0" smtClean="0"/>
              <a:t>A guide to indirect costs can be found </a:t>
            </a:r>
            <a:r>
              <a:rPr lang="en-US" dirty="0" smtClean="0">
                <a:hlinkClick r:id="rId4"/>
              </a:rPr>
              <a:t>here</a:t>
            </a:r>
            <a:r>
              <a:rPr lang="en-US" dirty="0" smtClean="0"/>
              <a:t>.</a:t>
            </a:r>
            <a:endParaRPr lang="en-US" dirty="0"/>
          </a:p>
        </p:txBody>
      </p:sp>
      <p:sp>
        <p:nvSpPr>
          <p:cNvPr id="3" name="Subtitle 2"/>
          <p:cNvSpPr>
            <a:spLocks noGrp="1"/>
          </p:cNvSpPr>
          <p:nvPr>
            <p:ph type="subTitle" idx="1"/>
          </p:nvPr>
        </p:nvSpPr>
        <p:spPr>
          <a:xfrm>
            <a:off x="148199" y="137500"/>
            <a:ext cx="3260826" cy="418200"/>
          </a:xfrm>
        </p:spPr>
        <p:txBody>
          <a:bodyPr/>
          <a:lstStyle/>
          <a:p>
            <a:r>
              <a:rPr lang="en-US" dirty="0" smtClean="0"/>
              <a:t>Defined (2 CFR §200.56)</a:t>
            </a:r>
          </a:p>
        </p:txBody>
      </p:sp>
      <p:sp>
        <p:nvSpPr>
          <p:cNvPr id="5" name="Flowchart: Document 4"/>
          <p:cNvSpPr/>
          <p:nvPr/>
        </p:nvSpPr>
        <p:spPr>
          <a:xfrm>
            <a:off x="775411" y="724205"/>
            <a:ext cx="3130906" cy="1967789"/>
          </a:xfrm>
          <a:prstGeom prst="flowChartDocument">
            <a:avLst/>
          </a:prstGeom>
          <a:effectLst>
            <a:glow rad="228600">
              <a:schemeClr val="accent3">
                <a:satMod val="175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smtClean="0"/>
              <a:t>Costs incurred for a common or joint purpose benefitting more than one cost objective, and not readily assignable to the cost objectives specifically benefitted, without effort disproportionate to the results achieved.</a:t>
            </a:r>
            <a:endParaRPr lang="en-US" dirty="0"/>
          </a:p>
        </p:txBody>
      </p:sp>
      <p:sp>
        <p:nvSpPr>
          <p:cNvPr id="6" name="Up Ribbon 5"/>
          <p:cNvSpPr/>
          <p:nvPr/>
        </p:nvSpPr>
        <p:spPr>
          <a:xfrm>
            <a:off x="336642" y="2933396"/>
            <a:ext cx="3650284" cy="460858"/>
          </a:xfrm>
          <a:prstGeom prst="ribbon2">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t>EXAMPLES:</a:t>
            </a:r>
            <a:endParaRPr lang="en-US" dirty="0"/>
          </a:p>
        </p:txBody>
      </p:sp>
      <p:sp>
        <p:nvSpPr>
          <p:cNvPr id="7" name="TextBox 6"/>
          <p:cNvSpPr txBox="1"/>
          <p:nvPr/>
        </p:nvSpPr>
        <p:spPr>
          <a:xfrm>
            <a:off x="241401" y="3577133"/>
            <a:ext cx="4198925" cy="1384995"/>
          </a:xfrm>
          <a:prstGeom prst="rect">
            <a:avLst/>
          </a:prstGeom>
          <a:noFill/>
        </p:spPr>
        <p:txBody>
          <a:bodyPr wrap="square" rtlCol="0">
            <a:spAutoFit/>
          </a:bodyPr>
          <a:lstStyle/>
          <a:p>
            <a:pPr marL="285750" indent="-285750">
              <a:buFont typeface="Wingdings" panose="05000000000000000000" pitchFamily="2" charset="2"/>
              <a:buChar char="Ø"/>
            </a:pPr>
            <a:r>
              <a:rPr lang="en-US" dirty="0" smtClean="0"/>
              <a:t>Business office functions, including accounting &amp; finance</a:t>
            </a:r>
          </a:p>
          <a:p>
            <a:pPr marL="285750" indent="-285750">
              <a:buFont typeface="Wingdings" panose="05000000000000000000" pitchFamily="2" charset="2"/>
              <a:buChar char="Ø"/>
            </a:pPr>
            <a:r>
              <a:rPr lang="en-US" dirty="0" smtClean="0"/>
              <a:t>Human resource functions</a:t>
            </a:r>
          </a:p>
          <a:p>
            <a:pPr marL="285750" indent="-285750">
              <a:buFont typeface="Wingdings" panose="05000000000000000000" pitchFamily="2" charset="2"/>
              <a:buChar char="Ø"/>
            </a:pPr>
            <a:r>
              <a:rPr lang="en-US" dirty="0" smtClean="0"/>
              <a:t>Computer hardware (General purpose)</a:t>
            </a:r>
          </a:p>
          <a:p>
            <a:pPr marL="285750" indent="-285750">
              <a:buFont typeface="Wingdings" panose="05000000000000000000" pitchFamily="2" charset="2"/>
              <a:buChar char="Ø"/>
            </a:pPr>
            <a:r>
              <a:rPr lang="en-US" dirty="0" smtClean="0"/>
              <a:t>Facilities costs (space rental, utilities, etc.</a:t>
            </a:r>
          </a:p>
          <a:p>
            <a:pPr marL="285750" indent="-285750">
              <a:buFont typeface="Wingdings" panose="05000000000000000000" pitchFamily="2" charset="2"/>
              <a:buChar char="Ø"/>
            </a:pPr>
            <a:r>
              <a:rPr lang="en-US" dirty="0" smtClean="0"/>
              <a:t>Maintenance</a:t>
            </a:r>
            <a:endParaRPr lang="en-US" dirty="0"/>
          </a:p>
        </p:txBody>
      </p:sp>
    </p:spTree>
    <p:extLst>
      <p:ext uri="{BB962C8B-B14F-4D97-AF65-F5344CB8AC3E}">
        <p14:creationId xmlns:p14="http://schemas.microsoft.com/office/powerpoint/2010/main" val="9322046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03"/>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857751" y="299"/>
            <a:ext cx="4232910" cy="5142901"/>
          </a:xfrm>
          <a:prstGeom prst="rect">
            <a:avLst/>
          </a:prstGeom>
        </p:spPr>
      </p:pic>
      <p:sp>
        <p:nvSpPr>
          <p:cNvPr id="305" name="Google Shape;305;p42"/>
          <p:cNvSpPr txBox="1">
            <a:spLocks noGrp="1"/>
          </p:cNvSpPr>
          <p:nvPr>
            <p:ph type="body" idx="2"/>
          </p:nvPr>
        </p:nvSpPr>
        <p:spPr>
          <a:xfrm>
            <a:off x="289985" y="1404519"/>
            <a:ext cx="3572615" cy="2449338"/>
          </a:xfrm>
          <a:prstGeom prst="rect">
            <a:avLst/>
          </a:prstGeom>
        </p:spPr>
        <p:style>
          <a:lnRef idx="0">
            <a:schemeClr val="accent5"/>
          </a:lnRef>
          <a:fillRef idx="3">
            <a:schemeClr val="accent5"/>
          </a:fillRef>
          <a:effectRef idx="3">
            <a:schemeClr val="accent5"/>
          </a:effectRef>
          <a:fontRef idx="minor">
            <a:schemeClr val="lt1"/>
          </a:fontRef>
        </p:style>
        <p:txBody>
          <a:bodyPr spcFirstLastPara="1" wrap="square" lIns="91425" tIns="91425" rIns="91425" bIns="91425" anchor="ctr" anchorCtr="0">
            <a:noAutofit/>
          </a:bodyPr>
          <a:lstStyle/>
          <a:p>
            <a:pPr lvl="0"/>
            <a:r>
              <a:rPr lang="en-US" sz="1800" dirty="0" smtClean="0">
                <a:latin typeface="Arial" panose="020B0604020202020204" pitchFamily="34" charset="0"/>
                <a:cs typeface="Arial" panose="020B0604020202020204" pitchFamily="34" charset="0"/>
              </a:rPr>
              <a:t>Fees collected cannot be added to a general fund</a:t>
            </a:r>
          </a:p>
          <a:p>
            <a:pPr lvl="0"/>
            <a:r>
              <a:rPr lang="en-US" sz="1800" dirty="0" smtClean="0">
                <a:latin typeface="Arial" panose="020B0604020202020204" pitchFamily="34" charset="0"/>
                <a:cs typeface="Arial" panose="020B0604020202020204" pitchFamily="34" charset="0"/>
              </a:rPr>
              <a:t>Fees collected must be re-spent within the year in which they were collected AND</a:t>
            </a:r>
          </a:p>
          <a:p>
            <a:pPr lvl="0"/>
            <a:r>
              <a:rPr lang="en-US" sz="1800" dirty="0" smtClean="0">
                <a:latin typeface="Arial" panose="020B0604020202020204" pitchFamily="34" charset="0"/>
                <a:cs typeface="Arial" panose="020B0604020202020204" pitchFamily="34" charset="0"/>
              </a:rPr>
              <a:t>May only be spent on allowable AEFLA activity</a:t>
            </a:r>
            <a:endParaRPr sz="1800" dirty="0">
              <a:latin typeface="Arial" panose="020B0604020202020204" pitchFamily="34" charset="0"/>
              <a:cs typeface="Arial" panose="020B0604020202020204" pitchFamily="34" charset="0"/>
            </a:endParaRPr>
          </a:p>
        </p:txBody>
      </p:sp>
      <p:sp>
        <p:nvSpPr>
          <p:cNvPr id="306" name="Google Shape;306;p42"/>
          <p:cNvSpPr txBox="1">
            <a:spLocks noGrp="1"/>
          </p:cNvSpPr>
          <p:nvPr>
            <p:ph type="title"/>
          </p:nvPr>
        </p:nvSpPr>
        <p:spPr>
          <a:xfrm>
            <a:off x="6788568" y="126742"/>
            <a:ext cx="2302093" cy="99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latin typeface="Arial" panose="020B0604020202020204" pitchFamily="34" charset="0"/>
                <a:cs typeface="Arial" panose="020B0604020202020204" pitchFamily="34" charset="0"/>
              </a:rPr>
              <a:t>Collecting Fees &amp; Registration</a:t>
            </a:r>
            <a:endParaRPr dirty="0">
              <a:latin typeface="Arial" panose="020B0604020202020204" pitchFamily="34" charset="0"/>
              <a:cs typeface="Arial" panose="020B0604020202020204" pitchFamily="34" charset="0"/>
            </a:endParaRPr>
          </a:p>
        </p:txBody>
      </p:sp>
      <p:sp>
        <p:nvSpPr>
          <p:cNvPr id="307" name="Google Shape;307;p42"/>
          <p:cNvSpPr/>
          <p:nvPr/>
        </p:nvSpPr>
        <p:spPr>
          <a:xfrm rot="10800000">
            <a:off x="4664250" y="300"/>
            <a:ext cx="193500" cy="51429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04;p42"/>
          <p:cNvSpPr txBox="1">
            <a:spLocks noGrp="1"/>
          </p:cNvSpPr>
          <p:nvPr>
            <p:ph type="subTitle" idx="1"/>
          </p:nvPr>
        </p:nvSpPr>
        <p:spPr>
          <a:xfrm>
            <a:off x="289985" y="220311"/>
            <a:ext cx="4008729" cy="95829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smtClean="0">
                <a:latin typeface="Arial" panose="020B0604020202020204" pitchFamily="34" charset="0"/>
                <a:cs typeface="Arial" panose="020B0604020202020204" pitchFamily="34" charset="0"/>
              </a:rPr>
              <a:t>General Accounting Rules &amp; Information:</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23042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03"/>
        <p:cNvGrpSpPr/>
        <p:nvPr/>
      </p:nvGrpSpPr>
      <p:grpSpPr>
        <a:xfrm>
          <a:off x="0" y="0"/>
          <a:ext cx="0" cy="0"/>
          <a:chOff x="0" y="0"/>
          <a:chExt cx="0" cy="0"/>
        </a:xfrm>
      </p:grpSpPr>
      <p:sp>
        <p:nvSpPr>
          <p:cNvPr id="306" name="Google Shape;306;p42"/>
          <p:cNvSpPr txBox="1">
            <a:spLocks noGrp="1"/>
          </p:cNvSpPr>
          <p:nvPr>
            <p:ph type="title"/>
          </p:nvPr>
        </p:nvSpPr>
        <p:spPr>
          <a:xfrm>
            <a:off x="55987" y="-73316"/>
            <a:ext cx="3352895" cy="63160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latin typeface="Arial" panose="020B0604020202020204" pitchFamily="34" charset="0"/>
                <a:cs typeface="Arial" panose="020B0604020202020204" pitchFamily="34" charset="0"/>
              </a:rPr>
              <a:t>Program Income</a:t>
            </a:r>
            <a:endParaRPr dirty="0">
              <a:latin typeface="Arial" panose="020B0604020202020204" pitchFamily="34" charset="0"/>
              <a:cs typeface="Arial" panose="020B0604020202020204" pitchFamily="34" charset="0"/>
            </a:endParaRPr>
          </a:p>
        </p:txBody>
      </p:sp>
      <p:sp>
        <p:nvSpPr>
          <p:cNvPr id="307" name="Google Shape;307;p42"/>
          <p:cNvSpPr/>
          <p:nvPr/>
        </p:nvSpPr>
        <p:spPr>
          <a:xfrm rot="10800000">
            <a:off x="4664250" y="300"/>
            <a:ext cx="193500" cy="51429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04;p42"/>
          <p:cNvSpPr txBox="1">
            <a:spLocks noGrp="1"/>
          </p:cNvSpPr>
          <p:nvPr>
            <p:ph type="subTitle" idx="1"/>
          </p:nvPr>
        </p:nvSpPr>
        <p:spPr>
          <a:xfrm>
            <a:off x="231464" y="558285"/>
            <a:ext cx="4008729" cy="26101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1100" dirty="0" smtClean="0">
                <a:latin typeface="Arial" panose="020B0604020202020204" pitchFamily="34" charset="0"/>
                <a:cs typeface="Arial" panose="020B0604020202020204" pitchFamily="34" charset="0"/>
              </a:rPr>
              <a:t>EDGAR: 34 CFT 80.25 &amp; 34 CFR 76.534</a:t>
            </a:r>
            <a:endParaRPr sz="1100" dirty="0">
              <a:latin typeface="Arial" panose="020B0604020202020204" pitchFamily="34" charset="0"/>
              <a:cs typeface="Arial" panose="020B0604020202020204" pitchFamily="34" charset="0"/>
            </a:endParaRPr>
          </a:p>
        </p:txBody>
      </p:sp>
      <p:pic>
        <p:nvPicPr>
          <p:cNvPr id="1026" name="Picture 2" descr="what.it.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980" y="1179824"/>
            <a:ext cx="2306549" cy="7703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3409" y="2246309"/>
            <a:ext cx="3986784" cy="1200329"/>
          </a:xfrm>
          <a:prstGeom prst="rect">
            <a:avLst/>
          </a:prstGeom>
          <a:scene3d>
            <a:camera prst="isometricOffAxis1Right"/>
            <a:lightRig rig="threePt" dir="t"/>
          </a:scene3d>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2400" dirty="0" smtClean="0"/>
              <a:t>Income taken in as a direct result of allowable activities provided under this grant</a:t>
            </a:r>
          </a:p>
        </p:txBody>
      </p:sp>
      <p:sp>
        <p:nvSpPr>
          <p:cNvPr id="11" name="Google Shape;304;p42"/>
          <p:cNvSpPr txBox="1">
            <a:spLocks/>
          </p:cNvSpPr>
          <p:nvPr/>
        </p:nvSpPr>
        <p:spPr>
          <a:xfrm>
            <a:off x="5135271" y="558285"/>
            <a:ext cx="4008729" cy="26101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lt2"/>
              </a:buClr>
              <a:buSzPts val="2100"/>
              <a:buFont typeface="Anton"/>
              <a:buNone/>
              <a:defRPr sz="2200" b="0" i="0" u="none" strike="noStrike" cap="none">
                <a:solidFill>
                  <a:schemeClr val="lt2"/>
                </a:solidFill>
                <a:latin typeface="Fira Sans Extra Condensed Medium"/>
                <a:ea typeface="Fira Sans Extra Condensed Medium"/>
                <a:cs typeface="Fira Sans Extra Condensed Medium"/>
                <a:sym typeface="Fira Sans Extra Condensed Medium"/>
              </a:defRPr>
            </a:lvl1pPr>
            <a:lvl2pPr marL="914400" marR="0" lvl="1" indent="-317500" algn="ctr" rtl="0">
              <a:lnSpc>
                <a:spcPct val="100000"/>
              </a:lnSpc>
              <a:spcBef>
                <a:spcPts val="0"/>
              </a:spcBef>
              <a:spcAft>
                <a:spcPts val="0"/>
              </a:spcAft>
              <a:buClr>
                <a:schemeClr val="lt2"/>
              </a:buClr>
              <a:buSzPts val="2100"/>
              <a:buFont typeface="Anton"/>
              <a:buNone/>
              <a:defRPr sz="2100" b="0" i="0" u="none" strike="noStrike" cap="none">
                <a:solidFill>
                  <a:schemeClr val="lt2"/>
                </a:solidFill>
                <a:latin typeface="Anton"/>
                <a:ea typeface="Anton"/>
                <a:cs typeface="Anton"/>
                <a:sym typeface="Anton"/>
              </a:defRPr>
            </a:lvl2pPr>
            <a:lvl3pPr marL="1371600" marR="0" lvl="2" indent="-317500" algn="ctr" rtl="0">
              <a:lnSpc>
                <a:spcPct val="100000"/>
              </a:lnSpc>
              <a:spcBef>
                <a:spcPts val="0"/>
              </a:spcBef>
              <a:spcAft>
                <a:spcPts val="0"/>
              </a:spcAft>
              <a:buClr>
                <a:schemeClr val="lt2"/>
              </a:buClr>
              <a:buSzPts val="2100"/>
              <a:buFont typeface="Anton"/>
              <a:buNone/>
              <a:defRPr sz="2100" b="0" i="0" u="none" strike="noStrike" cap="none">
                <a:solidFill>
                  <a:schemeClr val="lt2"/>
                </a:solidFill>
                <a:latin typeface="Anton"/>
                <a:ea typeface="Anton"/>
                <a:cs typeface="Anton"/>
                <a:sym typeface="Anton"/>
              </a:defRPr>
            </a:lvl3pPr>
            <a:lvl4pPr marL="1828800" marR="0" lvl="3" indent="-317500" algn="ctr" rtl="0">
              <a:lnSpc>
                <a:spcPct val="100000"/>
              </a:lnSpc>
              <a:spcBef>
                <a:spcPts val="0"/>
              </a:spcBef>
              <a:spcAft>
                <a:spcPts val="0"/>
              </a:spcAft>
              <a:buClr>
                <a:schemeClr val="lt2"/>
              </a:buClr>
              <a:buSzPts val="2100"/>
              <a:buFont typeface="Anton"/>
              <a:buNone/>
              <a:defRPr sz="2100" b="0" i="0" u="none" strike="noStrike" cap="none">
                <a:solidFill>
                  <a:schemeClr val="lt2"/>
                </a:solidFill>
                <a:latin typeface="Anton"/>
                <a:ea typeface="Anton"/>
                <a:cs typeface="Anton"/>
                <a:sym typeface="Anton"/>
              </a:defRPr>
            </a:lvl4pPr>
            <a:lvl5pPr marL="2286000" marR="0" lvl="4" indent="-317500" algn="ctr" rtl="0">
              <a:lnSpc>
                <a:spcPct val="100000"/>
              </a:lnSpc>
              <a:spcBef>
                <a:spcPts val="0"/>
              </a:spcBef>
              <a:spcAft>
                <a:spcPts val="0"/>
              </a:spcAft>
              <a:buClr>
                <a:schemeClr val="lt2"/>
              </a:buClr>
              <a:buSzPts val="2100"/>
              <a:buFont typeface="Anton"/>
              <a:buNone/>
              <a:defRPr sz="2100" b="0" i="0" u="none" strike="noStrike" cap="none">
                <a:solidFill>
                  <a:schemeClr val="lt2"/>
                </a:solidFill>
                <a:latin typeface="Anton"/>
                <a:ea typeface="Anton"/>
                <a:cs typeface="Anton"/>
                <a:sym typeface="Anton"/>
              </a:defRPr>
            </a:lvl5pPr>
            <a:lvl6pPr marL="2743200" marR="0" lvl="5" indent="-317500" algn="ctr" rtl="0">
              <a:lnSpc>
                <a:spcPct val="100000"/>
              </a:lnSpc>
              <a:spcBef>
                <a:spcPts val="0"/>
              </a:spcBef>
              <a:spcAft>
                <a:spcPts val="0"/>
              </a:spcAft>
              <a:buClr>
                <a:schemeClr val="lt2"/>
              </a:buClr>
              <a:buSzPts val="2100"/>
              <a:buFont typeface="Anton"/>
              <a:buNone/>
              <a:defRPr sz="2100" b="0" i="0" u="none" strike="noStrike" cap="none">
                <a:solidFill>
                  <a:schemeClr val="lt2"/>
                </a:solidFill>
                <a:latin typeface="Anton"/>
                <a:ea typeface="Anton"/>
                <a:cs typeface="Anton"/>
                <a:sym typeface="Anton"/>
              </a:defRPr>
            </a:lvl6pPr>
            <a:lvl7pPr marL="3200400" marR="0" lvl="6" indent="-317500" algn="ctr" rtl="0">
              <a:lnSpc>
                <a:spcPct val="100000"/>
              </a:lnSpc>
              <a:spcBef>
                <a:spcPts val="0"/>
              </a:spcBef>
              <a:spcAft>
                <a:spcPts val="0"/>
              </a:spcAft>
              <a:buClr>
                <a:schemeClr val="lt2"/>
              </a:buClr>
              <a:buSzPts val="2100"/>
              <a:buFont typeface="Anton"/>
              <a:buNone/>
              <a:defRPr sz="2100" b="0" i="0" u="none" strike="noStrike" cap="none">
                <a:solidFill>
                  <a:schemeClr val="lt2"/>
                </a:solidFill>
                <a:latin typeface="Anton"/>
                <a:ea typeface="Anton"/>
                <a:cs typeface="Anton"/>
                <a:sym typeface="Anton"/>
              </a:defRPr>
            </a:lvl7pPr>
            <a:lvl8pPr marL="3657600" marR="0" lvl="7" indent="-317500" algn="ctr" rtl="0">
              <a:lnSpc>
                <a:spcPct val="100000"/>
              </a:lnSpc>
              <a:spcBef>
                <a:spcPts val="0"/>
              </a:spcBef>
              <a:spcAft>
                <a:spcPts val="0"/>
              </a:spcAft>
              <a:buClr>
                <a:schemeClr val="lt2"/>
              </a:buClr>
              <a:buSzPts val="2100"/>
              <a:buFont typeface="Anton"/>
              <a:buNone/>
              <a:defRPr sz="2100" b="0" i="0" u="none" strike="noStrike" cap="none">
                <a:solidFill>
                  <a:schemeClr val="lt2"/>
                </a:solidFill>
                <a:latin typeface="Anton"/>
                <a:ea typeface="Anton"/>
                <a:cs typeface="Anton"/>
                <a:sym typeface="Anton"/>
              </a:defRPr>
            </a:lvl8pPr>
            <a:lvl9pPr marL="4114800" marR="0" lvl="8" indent="-317500" algn="ctr" rtl="0">
              <a:lnSpc>
                <a:spcPct val="100000"/>
              </a:lnSpc>
              <a:spcBef>
                <a:spcPts val="0"/>
              </a:spcBef>
              <a:spcAft>
                <a:spcPts val="0"/>
              </a:spcAft>
              <a:buClr>
                <a:schemeClr val="lt2"/>
              </a:buClr>
              <a:buSzPts val="2100"/>
              <a:buFont typeface="Anton"/>
              <a:buNone/>
              <a:defRPr sz="2100" b="0" i="0" u="none" strike="noStrike" cap="none">
                <a:solidFill>
                  <a:schemeClr val="lt2"/>
                </a:solidFill>
                <a:latin typeface="Anton"/>
                <a:ea typeface="Anton"/>
                <a:cs typeface="Anton"/>
                <a:sym typeface="Anton"/>
              </a:defRPr>
            </a:lvl9pPr>
          </a:lstStyle>
          <a:p>
            <a:pPr marL="0" indent="0"/>
            <a:r>
              <a:rPr lang="en-US" sz="1800" b="1" dirty="0" smtClean="0">
                <a:latin typeface="Arial" panose="020B0604020202020204" pitchFamily="34" charset="0"/>
                <a:cs typeface="Arial" panose="020B0604020202020204" pitchFamily="34" charset="0"/>
              </a:rPr>
              <a:t>Restrictions &amp; Requirements</a:t>
            </a:r>
          </a:p>
        </p:txBody>
      </p:sp>
      <p:sp>
        <p:nvSpPr>
          <p:cNvPr id="4" name="TextBox 3"/>
          <p:cNvSpPr txBox="1"/>
          <p:nvPr/>
        </p:nvSpPr>
        <p:spPr>
          <a:xfrm>
            <a:off x="5135271" y="1053389"/>
            <a:ext cx="3825849" cy="3970318"/>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285750" indent="-285750">
              <a:buFont typeface="Wingdings" panose="05000000000000000000" pitchFamily="2" charset="2"/>
              <a:buChar char="Ø"/>
            </a:pPr>
            <a:r>
              <a:rPr lang="en-US" sz="1800" dirty="0" smtClean="0"/>
              <a:t>Program income can only be spent on current costs on allowable AEFAL activities</a:t>
            </a:r>
          </a:p>
          <a:p>
            <a:pPr marL="285750" indent="-285750">
              <a:buFont typeface="Wingdings" panose="05000000000000000000" pitchFamily="2" charset="2"/>
              <a:buChar char="Ø"/>
            </a:pPr>
            <a:r>
              <a:rPr lang="en-US" sz="1800" dirty="0" smtClean="0"/>
              <a:t>Program income must be used with the program year in which it was collected.</a:t>
            </a:r>
          </a:p>
          <a:p>
            <a:pPr marL="285750" indent="-285750">
              <a:buFont typeface="Wingdings" panose="05000000000000000000" pitchFamily="2" charset="2"/>
              <a:buChar char="Ø"/>
            </a:pPr>
            <a:r>
              <a:rPr lang="en-US" sz="1800" dirty="0" smtClean="0"/>
              <a:t>Income collected cannot provide a barrier to enrollment</a:t>
            </a:r>
          </a:p>
          <a:p>
            <a:pPr marL="285750" indent="-285750">
              <a:buFont typeface="Wingdings" panose="05000000000000000000" pitchFamily="2" charset="2"/>
              <a:buChar char="Ø"/>
            </a:pPr>
            <a:r>
              <a:rPr lang="en-US" sz="1800" dirty="0" smtClean="0"/>
              <a:t>Program income may not be used as a local match to the program or maintenance of effort</a:t>
            </a:r>
          </a:p>
          <a:p>
            <a:pPr marL="285750" indent="-285750">
              <a:buFont typeface="Wingdings" panose="05000000000000000000" pitchFamily="2" charset="2"/>
              <a:buChar char="Ø"/>
            </a:pPr>
            <a:r>
              <a:rPr lang="en-US" sz="1800" dirty="0" smtClean="0"/>
              <a:t>Local programs are required to account for program income on year end FSR’s</a:t>
            </a:r>
          </a:p>
        </p:txBody>
      </p:sp>
    </p:spTree>
    <p:extLst>
      <p:ext uri="{BB962C8B-B14F-4D97-AF65-F5344CB8AC3E}">
        <p14:creationId xmlns:p14="http://schemas.microsoft.com/office/powerpoint/2010/main" val="25471565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03"/>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57751" y="-1"/>
            <a:ext cx="4286250" cy="5143201"/>
          </a:xfrm>
          <a:prstGeom prst="rect">
            <a:avLst/>
          </a:prstGeom>
        </p:spPr>
      </p:pic>
      <p:sp>
        <p:nvSpPr>
          <p:cNvPr id="305" name="Google Shape;305;p42"/>
          <p:cNvSpPr txBox="1">
            <a:spLocks noGrp="1"/>
          </p:cNvSpPr>
          <p:nvPr>
            <p:ph type="body" idx="2"/>
          </p:nvPr>
        </p:nvSpPr>
        <p:spPr>
          <a:xfrm>
            <a:off x="289985" y="1331366"/>
            <a:ext cx="3572615" cy="3078446"/>
          </a:xfrm>
          <a:prstGeom prst="rect">
            <a:avLst/>
          </a:prstGeom>
        </p:spPr>
        <p:txBody>
          <a:bodyPr spcFirstLastPara="1" wrap="square" lIns="91425" tIns="91425" rIns="91425" bIns="91425" anchor="ctr" anchorCtr="0">
            <a:noAutofit/>
          </a:bodyPr>
          <a:lstStyle/>
          <a:p>
            <a:pPr lvl="0"/>
            <a:r>
              <a:rPr lang="en-US" sz="1800" dirty="0">
                <a:latin typeface="Arial" panose="020B0604020202020204" pitchFamily="34" charset="0"/>
                <a:cs typeface="Arial" panose="020B0604020202020204" pitchFamily="34" charset="0"/>
              </a:rPr>
              <a:t>Grantee requests funds through a budget/budget revision done once award is </a:t>
            </a:r>
            <a:r>
              <a:rPr lang="en-US" sz="1800" dirty="0" smtClean="0">
                <a:latin typeface="Arial" panose="020B0604020202020204" pitchFamily="34" charset="0"/>
                <a:cs typeface="Arial" panose="020B0604020202020204" pitchFamily="34" charset="0"/>
              </a:rPr>
              <a:t>received</a:t>
            </a:r>
          </a:p>
          <a:p>
            <a:pPr marL="457200" lvl="0" indent="-317500" algn="l" rtl="0">
              <a:spcBef>
                <a:spcPts val="0"/>
              </a:spcBef>
              <a:spcAft>
                <a:spcPts val="0"/>
              </a:spcAft>
              <a:buSzPts val="1400"/>
              <a:buChar char="●"/>
            </a:pPr>
            <a:r>
              <a:rPr lang="en-US" sz="1800" dirty="0" smtClean="0">
                <a:latin typeface="Arial" panose="020B0604020202020204" pitchFamily="34" charset="0"/>
                <a:cs typeface="Arial" panose="020B0604020202020204" pitchFamily="34" charset="0"/>
              </a:rPr>
              <a:t>Initial Budgets: one for each type of program in which a grant was awarded for</a:t>
            </a:r>
          </a:p>
          <a:p>
            <a:pPr marL="457200" lvl="0" indent="-317500" algn="l" rtl="0">
              <a:spcBef>
                <a:spcPts val="0"/>
              </a:spcBef>
              <a:spcAft>
                <a:spcPts val="0"/>
              </a:spcAft>
              <a:buSzPts val="1400"/>
              <a:buChar char="●"/>
            </a:pPr>
            <a:r>
              <a:rPr lang="en-US" sz="1800" dirty="0" smtClean="0">
                <a:latin typeface="Arial" panose="020B0604020202020204" pitchFamily="34" charset="0"/>
                <a:cs typeface="Arial" panose="020B0604020202020204" pitchFamily="34" charset="0"/>
              </a:rPr>
              <a:t>Forms include: PD budget, breakdown of salaries &amp; benefits to be paid, and a budget narrative</a:t>
            </a:r>
            <a:endParaRPr sz="1800" dirty="0">
              <a:latin typeface="Arial" panose="020B0604020202020204" pitchFamily="34" charset="0"/>
              <a:cs typeface="Arial" panose="020B0604020202020204" pitchFamily="34" charset="0"/>
            </a:endParaRPr>
          </a:p>
        </p:txBody>
      </p:sp>
      <p:sp>
        <p:nvSpPr>
          <p:cNvPr id="307" name="Google Shape;307;p42"/>
          <p:cNvSpPr/>
          <p:nvPr/>
        </p:nvSpPr>
        <p:spPr>
          <a:xfrm rot="10800000">
            <a:off x="4664250" y="300"/>
            <a:ext cx="193500" cy="51429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04;p42"/>
          <p:cNvSpPr txBox="1">
            <a:spLocks noGrp="1"/>
          </p:cNvSpPr>
          <p:nvPr>
            <p:ph type="subTitle" idx="1"/>
          </p:nvPr>
        </p:nvSpPr>
        <p:spPr>
          <a:xfrm>
            <a:off x="289985" y="220311"/>
            <a:ext cx="4008729" cy="95829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smtClean="0">
                <a:latin typeface="Arial" panose="020B0604020202020204" pitchFamily="34" charset="0"/>
                <a:cs typeface="Arial" panose="020B0604020202020204" pitchFamily="34" charset="0"/>
              </a:rPr>
              <a:t>Multi-stepped, multi-budgets, multiple forms</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99252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154613083"/>
              </p:ext>
            </p:extLst>
          </p:nvPr>
        </p:nvGraphicFramePr>
        <p:xfrm>
          <a:off x="-51206" y="0"/>
          <a:ext cx="9195206" cy="5143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584946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4019279" cy="5143500"/>
          </a:xfrm>
          <a:prstGeom prst="rect">
            <a:avLst/>
          </a:prstGeom>
        </p:spPr>
      </p:pic>
      <p:sp>
        <p:nvSpPr>
          <p:cNvPr id="3" name="Right Brace 2"/>
          <p:cNvSpPr/>
          <p:nvPr/>
        </p:nvSpPr>
        <p:spPr>
          <a:xfrm>
            <a:off x="4125773" y="380390"/>
            <a:ext cx="226771" cy="73152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 name="TextBox 3"/>
          <p:cNvSpPr txBox="1"/>
          <p:nvPr/>
        </p:nvSpPr>
        <p:spPr>
          <a:xfrm>
            <a:off x="4659782" y="307238"/>
            <a:ext cx="4308653" cy="523220"/>
          </a:xfrm>
          <a:prstGeom prst="rect">
            <a:avLst/>
          </a:prstGeom>
          <a:noFill/>
        </p:spPr>
        <p:txBody>
          <a:bodyPr wrap="square" rtlCol="0">
            <a:spAutoFit/>
          </a:bodyPr>
          <a:lstStyle/>
          <a:p>
            <a:r>
              <a:rPr lang="en-US" dirty="0" smtClean="0"/>
              <a:t>Grantee specific information: Project ID# &amp; Vendor # is provided by the SEA</a:t>
            </a:r>
            <a:endParaRPr lang="en-US" dirty="0"/>
          </a:p>
        </p:txBody>
      </p:sp>
      <p:sp>
        <p:nvSpPr>
          <p:cNvPr id="5" name="TextBox 4"/>
          <p:cNvSpPr txBox="1"/>
          <p:nvPr/>
        </p:nvSpPr>
        <p:spPr>
          <a:xfrm>
            <a:off x="4659782" y="1030223"/>
            <a:ext cx="4308653" cy="523220"/>
          </a:xfrm>
          <a:prstGeom prst="rect">
            <a:avLst/>
          </a:prstGeom>
          <a:noFill/>
        </p:spPr>
        <p:txBody>
          <a:bodyPr wrap="square" rtlCol="0">
            <a:spAutoFit/>
          </a:bodyPr>
          <a:lstStyle/>
          <a:p>
            <a:r>
              <a:rPr lang="en-US" dirty="0" smtClean="0"/>
              <a:t>Pay period is the beginning and ending dates of the </a:t>
            </a:r>
            <a:r>
              <a:rPr lang="en-US" dirty="0" smtClean="0"/>
              <a:t>grant year</a:t>
            </a:r>
            <a:endParaRPr lang="en-US" dirty="0"/>
          </a:p>
        </p:txBody>
      </p:sp>
      <p:cxnSp>
        <p:nvCxnSpPr>
          <p:cNvPr id="7" name="Straight Arrow Connector 6"/>
          <p:cNvCxnSpPr>
            <a:stCxn id="5" idx="1"/>
          </p:cNvCxnSpPr>
          <p:nvPr/>
        </p:nvCxnSpPr>
        <p:spPr>
          <a:xfrm flipH="1">
            <a:off x="3760013" y="1291833"/>
            <a:ext cx="89976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Right Brace 8"/>
          <p:cNvSpPr/>
          <p:nvPr/>
        </p:nvSpPr>
        <p:spPr>
          <a:xfrm>
            <a:off x="4125773" y="1553443"/>
            <a:ext cx="307238" cy="317217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TextBox 9"/>
          <p:cNvSpPr txBox="1"/>
          <p:nvPr/>
        </p:nvSpPr>
        <p:spPr>
          <a:xfrm>
            <a:off x="4768291" y="2877921"/>
            <a:ext cx="4308653" cy="738664"/>
          </a:xfrm>
          <a:prstGeom prst="rect">
            <a:avLst/>
          </a:prstGeom>
          <a:noFill/>
        </p:spPr>
        <p:txBody>
          <a:bodyPr wrap="square" rtlCol="0">
            <a:spAutoFit/>
          </a:bodyPr>
          <a:lstStyle/>
          <a:p>
            <a:r>
              <a:rPr lang="en-US" dirty="0" smtClean="0"/>
              <a:t>Each line item on the initial budget must match the amount shown for each category on the budget narrative</a:t>
            </a:r>
            <a:endParaRPr lang="en-US" dirty="0"/>
          </a:p>
        </p:txBody>
      </p:sp>
      <p:sp>
        <p:nvSpPr>
          <p:cNvPr id="11" name="TextBox 10"/>
          <p:cNvSpPr txBox="1"/>
          <p:nvPr/>
        </p:nvSpPr>
        <p:spPr>
          <a:xfrm>
            <a:off x="5179162" y="4784141"/>
            <a:ext cx="3897782" cy="307777"/>
          </a:xfrm>
          <a:prstGeom prst="rect">
            <a:avLst/>
          </a:prstGeom>
          <a:noFill/>
        </p:spPr>
        <p:txBody>
          <a:bodyPr wrap="square" rtlCol="0">
            <a:spAutoFit/>
          </a:bodyPr>
          <a:lstStyle/>
          <a:p>
            <a:r>
              <a:rPr lang="en-US" dirty="0" smtClean="0"/>
              <a:t>Copies of budget forms can be found </a:t>
            </a:r>
            <a:r>
              <a:rPr lang="en-US" dirty="0" smtClean="0">
                <a:hlinkClick r:id="rId4"/>
              </a:rPr>
              <a:t>here</a:t>
            </a:r>
            <a:r>
              <a:rPr lang="en-US" dirty="0" smtClean="0"/>
              <a:t>.</a:t>
            </a:r>
            <a:endParaRPr lang="en-US" dirty="0"/>
          </a:p>
        </p:txBody>
      </p:sp>
    </p:spTree>
    <p:extLst>
      <p:ext uri="{BB962C8B-B14F-4D97-AF65-F5344CB8AC3E}">
        <p14:creationId xmlns:p14="http://schemas.microsoft.com/office/powerpoint/2010/main" val="41566819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430989578"/>
              </p:ext>
            </p:extLst>
          </p:nvPr>
        </p:nvGraphicFramePr>
        <p:xfrm>
          <a:off x="0" y="58522"/>
          <a:ext cx="9144000" cy="5084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45709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4156877" cy="5143500"/>
          </a:xfrm>
          <a:prstGeom prst="rect">
            <a:avLst/>
          </a:prstGeom>
        </p:spPr>
      </p:pic>
      <p:sp>
        <p:nvSpPr>
          <p:cNvPr id="6" name="TextBox 5"/>
          <p:cNvSpPr txBox="1"/>
          <p:nvPr/>
        </p:nvSpPr>
        <p:spPr>
          <a:xfrm>
            <a:off x="4667097" y="300144"/>
            <a:ext cx="4389119" cy="523220"/>
          </a:xfrm>
          <a:prstGeom prst="rect">
            <a:avLst/>
          </a:prstGeom>
          <a:noFill/>
        </p:spPr>
        <p:txBody>
          <a:bodyPr wrap="square" rtlCol="0">
            <a:spAutoFit/>
          </a:bodyPr>
          <a:lstStyle/>
          <a:p>
            <a:r>
              <a:rPr lang="en-US" dirty="0" smtClean="0"/>
              <a:t>All salaries, positions and their corresponding FTE’s must be identified and itemized in this section</a:t>
            </a:r>
            <a:endParaRPr lang="en-US" dirty="0"/>
          </a:p>
        </p:txBody>
      </p:sp>
      <p:sp>
        <p:nvSpPr>
          <p:cNvPr id="9" name="TextBox 8"/>
          <p:cNvSpPr txBox="1"/>
          <p:nvPr/>
        </p:nvSpPr>
        <p:spPr>
          <a:xfrm>
            <a:off x="4667098" y="956335"/>
            <a:ext cx="4389119" cy="954107"/>
          </a:xfrm>
          <a:prstGeom prst="rect">
            <a:avLst/>
          </a:prstGeom>
          <a:noFill/>
        </p:spPr>
        <p:txBody>
          <a:bodyPr wrap="square" rtlCol="0">
            <a:spAutoFit/>
          </a:bodyPr>
          <a:lstStyle/>
          <a:p>
            <a:r>
              <a:rPr lang="en-US" dirty="0" smtClean="0"/>
              <a:t>All benefits associated with the positions described in the first category must be listed here. Amounts must match the figures shown on the Benefits Detail Worksheet</a:t>
            </a:r>
            <a:endParaRPr lang="en-US" dirty="0"/>
          </a:p>
        </p:txBody>
      </p:sp>
      <p:sp>
        <p:nvSpPr>
          <p:cNvPr id="13" name="TextBox 12"/>
          <p:cNvSpPr txBox="1"/>
          <p:nvPr/>
        </p:nvSpPr>
        <p:spPr>
          <a:xfrm>
            <a:off x="4667098" y="1928595"/>
            <a:ext cx="4389119" cy="738664"/>
          </a:xfrm>
          <a:prstGeom prst="rect">
            <a:avLst/>
          </a:prstGeom>
          <a:noFill/>
        </p:spPr>
        <p:txBody>
          <a:bodyPr wrap="square" rtlCol="0">
            <a:spAutoFit/>
          </a:bodyPr>
          <a:lstStyle/>
          <a:p>
            <a:r>
              <a:rPr lang="en-US" dirty="0" smtClean="0"/>
              <a:t>Funds for purchased services must identify the agency which will receive the funds and description of what the funds will be used for.</a:t>
            </a:r>
            <a:endParaRPr lang="en-US" dirty="0"/>
          </a:p>
        </p:txBody>
      </p:sp>
      <p:sp>
        <p:nvSpPr>
          <p:cNvPr id="16" name="TextBox 15"/>
          <p:cNvSpPr txBox="1"/>
          <p:nvPr/>
        </p:nvSpPr>
        <p:spPr>
          <a:xfrm>
            <a:off x="4667098" y="2684067"/>
            <a:ext cx="4330598" cy="523220"/>
          </a:xfrm>
          <a:prstGeom prst="rect">
            <a:avLst/>
          </a:prstGeom>
          <a:noFill/>
        </p:spPr>
        <p:txBody>
          <a:bodyPr wrap="square" rtlCol="0">
            <a:spAutoFit/>
          </a:bodyPr>
          <a:lstStyle/>
          <a:p>
            <a:r>
              <a:rPr lang="en-US" dirty="0" smtClean="0"/>
              <a:t>Funds used to purchase materials and supplies are itemized and split between instruction and admin. </a:t>
            </a:r>
            <a:endParaRPr lang="en-US" dirty="0"/>
          </a:p>
        </p:txBody>
      </p:sp>
      <p:sp>
        <p:nvSpPr>
          <p:cNvPr id="19" name="TextBox 18"/>
          <p:cNvSpPr txBox="1"/>
          <p:nvPr/>
        </p:nvSpPr>
        <p:spPr>
          <a:xfrm>
            <a:off x="4667097" y="3273772"/>
            <a:ext cx="4257445" cy="954107"/>
          </a:xfrm>
          <a:prstGeom prst="rect">
            <a:avLst/>
          </a:prstGeom>
          <a:noFill/>
        </p:spPr>
        <p:txBody>
          <a:bodyPr wrap="square" rtlCol="0">
            <a:spAutoFit/>
          </a:bodyPr>
          <a:lstStyle/>
          <a:p>
            <a:r>
              <a:rPr lang="en-US" dirty="0" smtClean="0"/>
              <a:t>Funding for PD and travel to outreach sites is itemized and described in this section. Amounts must match the figures shown on the PD Budget Worksheet</a:t>
            </a:r>
            <a:endParaRPr lang="en-US" dirty="0"/>
          </a:p>
        </p:txBody>
      </p:sp>
      <p:sp>
        <p:nvSpPr>
          <p:cNvPr id="22" name="TextBox 21"/>
          <p:cNvSpPr txBox="1"/>
          <p:nvPr/>
        </p:nvSpPr>
        <p:spPr>
          <a:xfrm>
            <a:off x="4667097" y="4294362"/>
            <a:ext cx="4045307" cy="738664"/>
          </a:xfrm>
          <a:prstGeom prst="rect">
            <a:avLst/>
          </a:prstGeom>
          <a:noFill/>
        </p:spPr>
        <p:txBody>
          <a:bodyPr wrap="square" rtlCol="0">
            <a:spAutoFit/>
          </a:bodyPr>
          <a:lstStyle/>
          <a:p>
            <a:r>
              <a:rPr lang="en-US" dirty="0" smtClean="0"/>
              <a:t>A description of the type of equipment to be purchased must be itemized. Purchases over </a:t>
            </a:r>
            <a:r>
              <a:rPr lang="en-US" dirty="0" smtClean="0"/>
              <a:t>$500 </a:t>
            </a:r>
            <a:r>
              <a:rPr lang="en-US" dirty="0" smtClean="0"/>
              <a:t>must be pre-approved by the SEA.</a:t>
            </a:r>
            <a:endParaRPr lang="en-US" dirty="0"/>
          </a:p>
        </p:txBody>
      </p:sp>
      <p:cxnSp>
        <p:nvCxnSpPr>
          <p:cNvPr id="24" name="Straight Arrow Connector 23"/>
          <p:cNvCxnSpPr>
            <a:stCxn id="6" idx="1"/>
          </p:cNvCxnSpPr>
          <p:nvPr/>
        </p:nvCxnSpPr>
        <p:spPr>
          <a:xfrm flipH="1">
            <a:off x="4067251" y="561754"/>
            <a:ext cx="599846" cy="1538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a:stCxn id="9" idx="1"/>
          </p:cNvCxnSpPr>
          <p:nvPr/>
        </p:nvCxnSpPr>
        <p:spPr>
          <a:xfrm flipH="1" flipV="1">
            <a:off x="4067251" y="1433388"/>
            <a:ext cx="599847"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Straight Arrow Connector 27"/>
          <p:cNvCxnSpPr>
            <a:stCxn id="13" idx="1"/>
          </p:cNvCxnSpPr>
          <p:nvPr/>
        </p:nvCxnSpPr>
        <p:spPr>
          <a:xfrm flipH="1">
            <a:off x="4067251" y="2297927"/>
            <a:ext cx="59984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p:cNvCxnSpPr>
            <a:stCxn id="16" idx="1"/>
          </p:cNvCxnSpPr>
          <p:nvPr/>
        </p:nvCxnSpPr>
        <p:spPr>
          <a:xfrm flipH="1">
            <a:off x="4067251" y="2945677"/>
            <a:ext cx="59984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p:cNvCxnSpPr>
            <a:stCxn id="19" idx="1"/>
          </p:cNvCxnSpPr>
          <p:nvPr/>
        </p:nvCxnSpPr>
        <p:spPr>
          <a:xfrm flipH="1" flipV="1">
            <a:off x="4067251" y="3750825"/>
            <a:ext cx="599846"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p:cNvCxnSpPr>
            <a:stCxn id="22" idx="1"/>
          </p:cNvCxnSpPr>
          <p:nvPr/>
        </p:nvCxnSpPr>
        <p:spPr>
          <a:xfrm flipH="1" flipV="1">
            <a:off x="4067251" y="4520794"/>
            <a:ext cx="599846" cy="1429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2017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6" grpId="0"/>
      <p:bldP spid="19"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005010" cy="990900"/>
          </a:xfrm>
        </p:spPr>
        <p:txBody>
          <a:bodyPr/>
          <a:lstStyle/>
          <a:p>
            <a:pPr algn="ctr"/>
            <a:r>
              <a:rPr lang="en-US" dirty="0" smtClean="0"/>
              <a:t>Salaries/Wages</a:t>
            </a:r>
            <a:endParaRPr lang="en-US" dirty="0"/>
          </a:p>
        </p:txBody>
      </p:sp>
      <p:sp>
        <p:nvSpPr>
          <p:cNvPr id="6" name="TextBox 5"/>
          <p:cNvSpPr txBox="1"/>
          <p:nvPr/>
        </p:nvSpPr>
        <p:spPr>
          <a:xfrm>
            <a:off x="307238" y="1331366"/>
            <a:ext cx="6334964" cy="3046988"/>
          </a:xfrm>
          <a:prstGeom prst="rect">
            <a:avLst/>
          </a:prstGeom>
          <a:noFill/>
        </p:spPr>
        <p:txBody>
          <a:bodyPr wrap="square" rtlCol="0">
            <a:spAutoFit/>
          </a:bodyPr>
          <a:lstStyle/>
          <a:p>
            <a:r>
              <a:rPr lang="en-US" sz="1600" dirty="0" smtClean="0">
                <a:solidFill>
                  <a:srgbClr val="002060"/>
                </a:solidFill>
              </a:rPr>
              <a:t>Charges for salaries &amp; wages must be based on records that accurately reflect the work performed These records must:</a:t>
            </a:r>
          </a:p>
          <a:p>
            <a:endParaRPr lang="en-US" sz="1600" dirty="0" smtClean="0">
              <a:solidFill>
                <a:srgbClr val="002060"/>
              </a:solidFill>
            </a:endParaRPr>
          </a:p>
          <a:p>
            <a:pPr marL="285750" indent="-285750">
              <a:buFont typeface="Wingdings" panose="05000000000000000000" pitchFamily="2" charset="2"/>
              <a:buChar char="Ø"/>
            </a:pPr>
            <a:r>
              <a:rPr lang="en-US" sz="1600" dirty="0" smtClean="0">
                <a:solidFill>
                  <a:schemeClr val="tx2"/>
                </a:solidFill>
              </a:rPr>
              <a:t>Be supported by a system of internal control which provides reasonable assurance that the charges are accurate, allowable, and properly allocated.</a:t>
            </a:r>
          </a:p>
          <a:p>
            <a:pPr marL="285750" indent="-285750">
              <a:buFont typeface="Wingdings" panose="05000000000000000000" pitchFamily="2" charset="2"/>
              <a:buChar char="Ø"/>
            </a:pPr>
            <a:r>
              <a:rPr lang="en-US" sz="1600" dirty="0" smtClean="0">
                <a:solidFill>
                  <a:schemeClr val="tx2"/>
                </a:solidFill>
              </a:rPr>
              <a:t>Be incorporated into the official records of the local program</a:t>
            </a:r>
          </a:p>
          <a:p>
            <a:pPr marL="285750" indent="-285750">
              <a:buFont typeface="Wingdings" panose="05000000000000000000" pitchFamily="2" charset="2"/>
              <a:buChar char="Ø"/>
            </a:pPr>
            <a:r>
              <a:rPr lang="en-US" sz="1600" dirty="0" smtClean="0">
                <a:solidFill>
                  <a:schemeClr val="tx2"/>
                </a:solidFill>
              </a:rPr>
              <a:t>Reasonably reflect the total activity for which the employee was compensated</a:t>
            </a:r>
          </a:p>
          <a:p>
            <a:pPr marL="285750" indent="-285750">
              <a:buFont typeface="Wingdings" panose="05000000000000000000" pitchFamily="2" charset="2"/>
              <a:buChar char="Ø"/>
            </a:pPr>
            <a:r>
              <a:rPr lang="en-US" sz="1600" dirty="0" smtClean="0">
                <a:solidFill>
                  <a:schemeClr val="tx2"/>
                </a:solidFill>
              </a:rPr>
              <a:t>Comply with the established accounting policies &amp; practices of the local program</a:t>
            </a:r>
          </a:p>
          <a:p>
            <a:pPr marL="285750" indent="-285750">
              <a:buFont typeface="Wingdings" panose="05000000000000000000" pitchFamily="2" charset="2"/>
              <a:buChar char="Ø"/>
            </a:pPr>
            <a:endParaRPr lang="en-US" sz="1600" dirty="0">
              <a:solidFill>
                <a:schemeClr val="tx1"/>
              </a:solidFill>
            </a:endParaRPr>
          </a:p>
        </p:txBody>
      </p:sp>
      <p:pic>
        <p:nvPicPr>
          <p:cNvPr id="2052" name="Picture 4" descr="Amazing Filing Papers Clipground For Sfw - Clip Art Filing Cabinet - Png Download (2283x1855), Png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1853" y="2175346"/>
            <a:ext cx="1672592" cy="13590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910682" y="4498848"/>
            <a:ext cx="2618841" cy="307777"/>
          </a:xfrm>
          <a:prstGeom prst="rect">
            <a:avLst/>
          </a:prstGeom>
          <a:noFill/>
        </p:spPr>
        <p:txBody>
          <a:bodyPr wrap="square" rtlCol="0">
            <a:spAutoFit/>
          </a:bodyPr>
          <a:lstStyle/>
          <a:p>
            <a:r>
              <a:rPr lang="en-US" dirty="0" smtClean="0"/>
              <a:t>CFR §200.430 (</a:t>
            </a:r>
            <a:r>
              <a:rPr lang="en-US" dirty="0" err="1" smtClean="0"/>
              <a:t>i</a:t>
            </a:r>
            <a:r>
              <a:rPr lang="en-US" dirty="0" smtClean="0"/>
              <a:t>)(1)</a:t>
            </a:r>
            <a:endParaRPr lang="en-US" dirty="0"/>
          </a:p>
        </p:txBody>
      </p:sp>
    </p:spTree>
    <p:extLst>
      <p:ext uri="{BB962C8B-B14F-4D97-AF65-F5344CB8AC3E}">
        <p14:creationId xmlns:p14="http://schemas.microsoft.com/office/powerpoint/2010/main" val="4283406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OS Rebel T8i: EOS Camera: Canon Latin Amer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3529"/>
            <a:ext cx="9143999" cy="5826476"/>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4659010" y="2938739"/>
            <a:ext cx="2722800" cy="737100"/>
          </a:xfrm>
        </p:spPr>
        <p:txBody>
          <a:bodyPr/>
          <a:lstStyle/>
          <a:p>
            <a:r>
              <a:rPr lang="en-US" dirty="0" smtClean="0">
                <a:solidFill>
                  <a:schemeClr val="bg1"/>
                </a:solidFill>
              </a:rPr>
              <a:t>Fiscal Overview </a:t>
            </a:r>
            <a:endParaRPr lang="en-US" dirty="0">
              <a:solidFill>
                <a:schemeClr val="bg1"/>
              </a:solidFill>
            </a:endParaRPr>
          </a:p>
        </p:txBody>
      </p:sp>
      <p:sp>
        <p:nvSpPr>
          <p:cNvPr id="4" name="Title 3"/>
          <p:cNvSpPr>
            <a:spLocks noGrp="1"/>
          </p:cNvSpPr>
          <p:nvPr>
            <p:ph type="title" idx="2"/>
          </p:nvPr>
        </p:nvSpPr>
        <p:spPr>
          <a:xfrm>
            <a:off x="179275" y="3123477"/>
            <a:ext cx="3149141" cy="833400"/>
          </a:xfrm>
        </p:spPr>
        <p:txBody>
          <a:bodyPr/>
          <a:lstStyle/>
          <a:p>
            <a:r>
              <a:rPr lang="en-US" dirty="0" smtClean="0">
                <a:solidFill>
                  <a:schemeClr val="bg1"/>
                </a:solidFill>
              </a:rPr>
              <a:t>The Big Picture</a:t>
            </a:r>
            <a:endParaRPr lang="en-US" dirty="0">
              <a:solidFill>
                <a:schemeClr val="bg1"/>
              </a:solidFill>
            </a:endParaRPr>
          </a:p>
        </p:txBody>
      </p:sp>
    </p:spTree>
    <p:extLst>
      <p:ext uri="{BB962C8B-B14F-4D97-AF65-F5344CB8AC3E}">
        <p14:creationId xmlns:p14="http://schemas.microsoft.com/office/powerpoint/2010/main" val="39441052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005010" cy="990900"/>
          </a:xfrm>
        </p:spPr>
        <p:txBody>
          <a:bodyPr/>
          <a:lstStyle/>
          <a:p>
            <a:pPr algn="ctr"/>
            <a:r>
              <a:rPr lang="en-US" dirty="0" smtClean="0"/>
              <a:t>Salaries/Wages (Continued)</a:t>
            </a:r>
            <a:endParaRPr lang="en-US" dirty="0"/>
          </a:p>
        </p:txBody>
      </p:sp>
      <p:sp>
        <p:nvSpPr>
          <p:cNvPr id="6" name="TextBox 5"/>
          <p:cNvSpPr txBox="1"/>
          <p:nvPr/>
        </p:nvSpPr>
        <p:spPr>
          <a:xfrm>
            <a:off x="307238" y="1331366"/>
            <a:ext cx="6334964" cy="3293209"/>
          </a:xfrm>
          <a:prstGeom prst="rect">
            <a:avLst/>
          </a:prstGeom>
          <a:noFill/>
        </p:spPr>
        <p:txBody>
          <a:bodyPr wrap="square" rtlCol="0">
            <a:spAutoFit/>
          </a:bodyPr>
          <a:lstStyle/>
          <a:p>
            <a:r>
              <a:rPr lang="en-US" sz="1600" dirty="0" smtClean="0">
                <a:solidFill>
                  <a:srgbClr val="002060"/>
                </a:solidFill>
              </a:rPr>
              <a:t>Charges for salaries &amp; wages must be based on records that accurately reflect the work performed These records must:</a:t>
            </a:r>
          </a:p>
          <a:p>
            <a:endParaRPr lang="en-US" sz="1600" dirty="0" smtClean="0">
              <a:solidFill>
                <a:srgbClr val="002060"/>
              </a:solidFill>
            </a:endParaRPr>
          </a:p>
          <a:p>
            <a:pPr marL="285750" indent="-285750">
              <a:buFont typeface="Wingdings" panose="05000000000000000000" pitchFamily="2" charset="2"/>
              <a:buChar char="Ø"/>
            </a:pPr>
            <a:r>
              <a:rPr lang="en-US" sz="1600" dirty="0" smtClean="0">
                <a:solidFill>
                  <a:schemeClr val="tx2"/>
                </a:solidFill>
              </a:rPr>
              <a:t>Support the distribution of the employee’s salary or ranges among specific activities or cost objectives if the employee works on more than one federal award; a federal ward &amp; non-federal award; an indirect cost activity &amp; and direct cost activity; two or more indirect activities which are allocated using different allocation bases; or an unallowable activity and a direct or indirect cost activity.</a:t>
            </a:r>
          </a:p>
          <a:p>
            <a:pPr marL="285750" indent="-285750">
              <a:buFont typeface="Wingdings" panose="05000000000000000000" pitchFamily="2" charset="2"/>
              <a:buChar char="Ø"/>
            </a:pPr>
            <a:r>
              <a:rPr lang="en-US" sz="1600" dirty="0" smtClean="0">
                <a:solidFill>
                  <a:schemeClr val="tx2"/>
                </a:solidFill>
              </a:rPr>
              <a:t>Budget estimates alone do not qualify as support for charges to federal awards, but may be use </a:t>
            </a:r>
            <a:r>
              <a:rPr lang="en-US" sz="1600" dirty="0" err="1" smtClean="0">
                <a:solidFill>
                  <a:schemeClr val="tx2"/>
                </a:solidFill>
              </a:rPr>
              <a:t>ffor</a:t>
            </a:r>
            <a:r>
              <a:rPr lang="en-US" sz="1600" dirty="0" smtClean="0">
                <a:solidFill>
                  <a:schemeClr val="tx2"/>
                </a:solidFill>
              </a:rPr>
              <a:t> interim accounting purposes.</a:t>
            </a:r>
          </a:p>
          <a:p>
            <a:pPr marL="285750" indent="-285750">
              <a:buFont typeface="Wingdings" panose="05000000000000000000" pitchFamily="2" charset="2"/>
              <a:buChar char="Ø"/>
            </a:pPr>
            <a:endParaRPr lang="en-US" sz="1600" dirty="0">
              <a:solidFill>
                <a:schemeClr val="tx1"/>
              </a:solidFill>
            </a:endParaRPr>
          </a:p>
        </p:txBody>
      </p:sp>
      <p:sp>
        <p:nvSpPr>
          <p:cNvPr id="7" name="TextBox 6"/>
          <p:cNvSpPr txBox="1"/>
          <p:nvPr/>
        </p:nvSpPr>
        <p:spPr>
          <a:xfrm>
            <a:off x="5910682" y="4498848"/>
            <a:ext cx="2618841" cy="307777"/>
          </a:xfrm>
          <a:prstGeom prst="rect">
            <a:avLst/>
          </a:prstGeom>
          <a:noFill/>
        </p:spPr>
        <p:txBody>
          <a:bodyPr wrap="square" rtlCol="0">
            <a:spAutoFit/>
          </a:bodyPr>
          <a:lstStyle/>
          <a:p>
            <a:r>
              <a:rPr lang="en-US" dirty="0" smtClean="0"/>
              <a:t>CFR §200.430 (</a:t>
            </a:r>
            <a:r>
              <a:rPr lang="en-US" dirty="0" err="1" smtClean="0"/>
              <a:t>i</a:t>
            </a:r>
            <a:r>
              <a:rPr lang="en-US" dirty="0" smtClean="0"/>
              <a:t>)(4)</a:t>
            </a:r>
            <a:endParaRPr lang="en-US" dirty="0"/>
          </a:p>
        </p:txBody>
      </p:sp>
      <p:pic>
        <p:nvPicPr>
          <p:cNvPr id="4098" name="Picture 2" descr="Transparent Graphs Stock Illustrations – 733 Transparent Graphs Stock  Illustrations, Vectors &amp; Clipart - Dreams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1818" y="2156459"/>
            <a:ext cx="1675316" cy="103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692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02435" y="1067339"/>
            <a:ext cx="6953607" cy="3740342"/>
          </a:xfrm>
          <a:prstGeom prst="rect">
            <a:avLst/>
          </a:prstGeom>
        </p:spPr>
      </p:pic>
      <p:sp>
        <p:nvSpPr>
          <p:cNvPr id="3" name="Title 3"/>
          <p:cNvSpPr>
            <a:spLocks noGrp="1"/>
          </p:cNvSpPr>
          <p:nvPr>
            <p:ph type="title"/>
          </p:nvPr>
        </p:nvSpPr>
        <p:spPr>
          <a:xfrm>
            <a:off x="0" y="0"/>
            <a:ext cx="9005010" cy="990900"/>
          </a:xfrm>
        </p:spPr>
        <p:txBody>
          <a:bodyPr/>
          <a:lstStyle/>
          <a:p>
            <a:pPr algn="ctr"/>
            <a:r>
              <a:rPr lang="en-US" dirty="0" smtClean="0"/>
              <a:t>The Benefits Worksheet</a:t>
            </a:r>
            <a:endParaRPr lang="en-US" dirty="0"/>
          </a:p>
        </p:txBody>
      </p:sp>
    </p:spTree>
    <p:extLst>
      <p:ext uri="{BB962C8B-B14F-4D97-AF65-F5344CB8AC3E}">
        <p14:creationId xmlns:p14="http://schemas.microsoft.com/office/powerpoint/2010/main" val="40575657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391011" y="455442"/>
            <a:ext cx="4502381" cy="4159464"/>
          </a:xfrm>
          <a:prstGeom prst="rect">
            <a:avLst/>
          </a:prstGeom>
        </p:spPr>
      </p:pic>
      <p:sp>
        <p:nvSpPr>
          <p:cNvPr id="3" name="TextBox 2"/>
          <p:cNvSpPr txBox="1"/>
          <p:nvPr/>
        </p:nvSpPr>
        <p:spPr>
          <a:xfrm>
            <a:off x="-65836" y="731519"/>
            <a:ext cx="3884371" cy="1277273"/>
          </a:xfrm>
          <a:prstGeom prst="rect">
            <a:avLst/>
          </a:prstGeom>
          <a:noFill/>
        </p:spPr>
        <p:txBody>
          <a:bodyPr wrap="square" rtlCol="0">
            <a:spAutoFit/>
          </a:bodyPr>
          <a:lstStyle/>
          <a:p>
            <a:pPr marL="158750" lvl="0">
              <a:buSzPts val="1100"/>
            </a:pPr>
            <a:r>
              <a:rPr lang="en-US" sz="1100"/>
              <a:t>Tier 1 local trainings must occur on a regularly scheduled basis and must include at a minimum:</a:t>
            </a:r>
          </a:p>
          <a:p>
            <a:pPr marL="387350" lvl="0" indent="-228600">
              <a:buSzPts val="1100"/>
              <a:buFont typeface="Arial"/>
              <a:buAutoNum type="arabicParenBoth"/>
            </a:pPr>
            <a:r>
              <a:rPr lang="en-US" sz="1100"/>
              <a:t>(at least once per year) assessment level trainings as outlined in the State assessment policy</a:t>
            </a:r>
          </a:p>
          <a:p>
            <a:pPr marL="387350" lvl="0" indent="-228600">
              <a:buSzPts val="1100"/>
              <a:buFont typeface="Arial"/>
              <a:buAutoNum type="arabicParenBoth"/>
            </a:pPr>
            <a:r>
              <a:rPr lang="en-US" sz="1100"/>
              <a:t>Career pathways planning</a:t>
            </a:r>
          </a:p>
          <a:p>
            <a:pPr marL="387350" lvl="0" indent="-228600">
              <a:buSzPts val="1100"/>
              <a:buFont typeface="Arial"/>
              <a:buAutoNum type="arabicParenBoth"/>
            </a:pPr>
            <a:r>
              <a:rPr lang="en-US" sz="1100"/>
              <a:t>NRS trainings as applicable</a:t>
            </a:r>
          </a:p>
          <a:p>
            <a:pPr marL="387350" lvl="0" indent="-228600">
              <a:buSzPts val="1100"/>
              <a:buFont typeface="Arial"/>
              <a:buAutoNum type="arabicParenBoth"/>
            </a:pPr>
            <a:r>
              <a:rPr lang="en-US" sz="1100"/>
              <a:t>Program specific details</a:t>
            </a:r>
            <a:endParaRPr lang="en-US" sz="1100" dirty="0"/>
          </a:p>
        </p:txBody>
      </p:sp>
      <p:sp>
        <p:nvSpPr>
          <p:cNvPr id="4" name="Rectangle 3"/>
          <p:cNvSpPr/>
          <p:nvPr/>
        </p:nvSpPr>
        <p:spPr>
          <a:xfrm>
            <a:off x="75042" y="2447233"/>
            <a:ext cx="4315969" cy="600164"/>
          </a:xfrm>
          <a:prstGeom prst="rect">
            <a:avLst/>
          </a:prstGeom>
        </p:spPr>
        <p:txBody>
          <a:bodyPr wrap="square">
            <a:spAutoFit/>
          </a:bodyPr>
          <a:lstStyle/>
          <a:p>
            <a:r>
              <a:rPr lang="en-US" sz="1100" dirty="0"/>
              <a:t>Tier 2 State trainings include all State sponsored trainings inclusive of the Summer Institute which requires that 80% of all program staff attend. </a:t>
            </a:r>
            <a:endParaRPr lang="en-US" dirty="0"/>
          </a:p>
        </p:txBody>
      </p:sp>
      <p:sp>
        <p:nvSpPr>
          <p:cNvPr id="5" name="Rectangle 4"/>
          <p:cNvSpPr/>
          <p:nvPr/>
        </p:nvSpPr>
        <p:spPr>
          <a:xfrm>
            <a:off x="75042" y="3702304"/>
            <a:ext cx="4572000" cy="430887"/>
          </a:xfrm>
          <a:prstGeom prst="rect">
            <a:avLst/>
          </a:prstGeom>
        </p:spPr>
        <p:txBody>
          <a:bodyPr>
            <a:spAutoFit/>
          </a:bodyPr>
          <a:lstStyle/>
          <a:p>
            <a:r>
              <a:rPr lang="en-US" sz="1100" dirty="0"/>
              <a:t>Tier 3 trainings include any regional and/or national conferences, trainings that a local program plans for staff. </a:t>
            </a:r>
            <a:endParaRPr lang="en-US" dirty="0"/>
          </a:p>
        </p:txBody>
      </p:sp>
    </p:spTree>
    <p:extLst>
      <p:ext uri="{BB962C8B-B14F-4D97-AF65-F5344CB8AC3E}">
        <p14:creationId xmlns:p14="http://schemas.microsoft.com/office/powerpoint/2010/main" val="48467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03"/>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6519" y="-299"/>
            <a:ext cx="5288797" cy="5143500"/>
          </a:xfrm>
          <a:prstGeom prst="rect">
            <a:avLst/>
          </a:prstGeom>
        </p:spPr>
      </p:pic>
      <p:sp>
        <p:nvSpPr>
          <p:cNvPr id="306" name="Google Shape;306;p42"/>
          <p:cNvSpPr txBox="1">
            <a:spLocks noGrp="1"/>
          </p:cNvSpPr>
          <p:nvPr>
            <p:ph type="title"/>
          </p:nvPr>
        </p:nvSpPr>
        <p:spPr>
          <a:xfrm>
            <a:off x="5730733" y="2127507"/>
            <a:ext cx="2931600" cy="99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800" dirty="0" smtClean="0">
                <a:solidFill>
                  <a:schemeClr val="bg1"/>
                </a:solidFill>
                <a:latin typeface="Arial" panose="020B0604020202020204" pitchFamily="34" charset="0"/>
                <a:cs typeface="Arial" panose="020B0604020202020204" pitchFamily="34" charset="0"/>
              </a:rPr>
              <a:t>Purchasing Materials, Equipment, Office Supplies</a:t>
            </a:r>
            <a:endParaRPr sz="2800" dirty="0">
              <a:solidFill>
                <a:schemeClr val="bg1"/>
              </a:solidFill>
              <a:latin typeface="Arial" panose="020B0604020202020204" pitchFamily="34" charset="0"/>
              <a:cs typeface="Arial" panose="020B0604020202020204" pitchFamily="34" charset="0"/>
            </a:endParaRPr>
          </a:p>
        </p:txBody>
      </p:sp>
      <p:sp>
        <p:nvSpPr>
          <p:cNvPr id="307" name="Google Shape;307;p42"/>
          <p:cNvSpPr/>
          <p:nvPr/>
        </p:nvSpPr>
        <p:spPr>
          <a:xfrm rot="10800000">
            <a:off x="4664250" y="300"/>
            <a:ext cx="193500" cy="51429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p:cNvSpPr txBox="1"/>
          <p:nvPr/>
        </p:nvSpPr>
        <p:spPr>
          <a:xfrm>
            <a:off x="545028" y="411257"/>
            <a:ext cx="3752697" cy="738664"/>
          </a:xfrm>
          <a:prstGeom prst="rect">
            <a:avLst/>
          </a:prstGeom>
          <a:noFill/>
        </p:spPr>
        <p:txBody>
          <a:bodyPr wrap="square" rtlCol="0">
            <a:spAutoFit/>
          </a:bodyPr>
          <a:lstStyle/>
          <a:p>
            <a:r>
              <a:rPr lang="en-US" b="1" dirty="0" smtClean="0"/>
              <a:t>Instructional Materials:</a:t>
            </a:r>
          </a:p>
          <a:p>
            <a:pPr marL="285750" indent="-285750">
              <a:buFont typeface="Wingdings" panose="05000000000000000000" pitchFamily="2" charset="2"/>
              <a:buChar char="Ø"/>
            </a:pPr>
            <a:r>
              <a:rPr lang="en-US" dirty="0" smtClean="0"/>
              <a:t>Local director approval required</a:t>
            </a:r>
          </a:p>
          <a:p>
            <a:pPr marL="285750" indent="-285750">
              <a:buFont typeface="Wingdings" panose="05000000000000000000" pitchFamily="2" charset="2"/>
              <a:buChar char="Ø"/>
            </a:pPr>
            <a:r>
              <a:rPr lang="en-US" dirty="0" smtClean="0"/>
              <a:t>Clearly label materials (when appropriate)</a:t>
            </a:r>
            <a:endParaRPr lang="en-US" dirty="0"/>
          </a:p>
        </p:txBody>
      </p:sp>
      <p:pic>
        <p:nvPicPr>
          <p:cNvPr id="2050" name="Picture 2" descr="Blank Price Tag Transparent | PNG 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822" y="1392928"/>
            <a:ext cx="3130423" cy="1852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705670" y="1651492"/>
            <a:ext cx="1667866" cy="1107996"/>
          </a:xfrm>
          <a:prstGeom prst="rect">
            <a:avLst/>
          </a:prstGeom>
          <a:noFill/>
        </p:spPr>
        <p:txBody>
          <a:bodyPr wrap="square" rtlCol="0">
            <a:spAutoFit/>
          </a:bodyPr>
          <a:lstStyle/>
          <a:p>
            <a:pPr algn="ctr"/>
            <a:r>
              <a:rPr lang="en-US" sz="1100" b="1" dirty="0" smtClean="0"/>
              <a:t>These materials were purchased with AE grant funds available from the WY Community College Commission.</a:t>
            </a:r>
            <a:endParaRPr lang="en-US" sz="1100" b="1" dirty="0"/>
          </a:p>
        </p:txBody>
      </p:sp>
      <p:sp>
        <p:nvSpPr>
          <p:cNvPr id="15" name="TextBox 14"/>
          <p:cNvSpPr txBox="1"/>
          <p:nvPr/>
        </p:nvSpPr>
        <p:spPr>
          <a:xfrm>
            <a:off x="493822" y="3245503"/>
            <a:ext cx="3752697" cy="1815882"/>
          </a:xfrm>
          <a:prstGeom prst="rect">
            <a:avLst/>
          </a:prstGeom>
          <a:noFill/>
        </p:spPr>
        <p:txBody>
          <a:bodyPr wrap="square" rtlCol="0">
            <a:spAutoFit/>
          </a:bodyPr>
          <a:lstStyle/>
          <a:p>
            <a:r>
              <a:rPr lang="en-US" b="1" dirty="0" smtClean="0"/>
              <a:t>Equipment:</a:t>
            </a:r>
          </a:p>
          <a:p>
            <a:pPr marL="285750" indent="-285750">
              <a:buFont typeface="Wingdings" panose="05000000000000000000" pitchFamily="2" charset="2"/>
              <a:buChar char="Ø"/>
            </a:pPr>
            <a:r>
              <a:rPr lang="en-US" dirty="0" smtClean="0"/>
              <a:t>Preapproval required for </a:t>
            </a:r>
            <a:r>
              <a:rPr lang="en-US" dirty="0" smtClean="0"/>
              <a:t>purchases </a:t>
            </a:r>
            <a:r>
              <a:rPr lang="en-US" dirty="0" smtClean="0"/>
              <a:t>of $500 or greater</a:t>
            </a:r>
            <a:endParaRPr lang="en-US" dirty="0"/>
          </a:p>
          <a:p>
            <a:pPr marL="285750" indent="-285750">
              <a:buFont typeface="Wingdings" panose="05000000000000000000" pitchFamily="2" charset="2"/>
              <a:buChar char="Ø"/>
            </a:pPr>
            <a:r>
              <a:rPr lang="en-US" dirty="0" smtClean="0"/>
              <a:t>Must be labeled</a:t>
            </a:r>
          </a:p>
          <a:p>
            <a:pPr marL="285750" indent="-285750">
              <a:buFont typeface="Wingdings" panose="05000000000000000000" pitchFamily="2" charset="2"/>
              <a:buChar char="Ø"/>
            </a:pPr>
            <a:r>
              <a:rPr lang="en-US" dirty="0" smtClean="0"/>
              <a:t>Maintain inventory</a:t>
            </a:r>
          </a:p>
          <a:p>
            <a:pPr marL="285750" indent="-285750">
              <a:buFont typeface="Wingdings" panose="05000000000000000000" pitchFamily="2" charset="2"/>
              <a:buChar char="Ø"/>
            </a:pPr>
            <a:r>
              <a:rPr lang="en-US" dirty="0" smtClean="0"/>
              <a:t>Preapproval required for disposal of all equipment</a:t>
            </a:r>
          </a:p>
          <a:p>
            <a:pPr marL="285750" indent="-285750">
              <a:buFont typeface="Wingdings" panose="05000000000000000000" pitchFamily="2" charset="2"/>
              <a:buChar char="Ø"/>
            </a:pPr>
            <a:endParaRPr lang="en-US" dirty="0" smtClean="0"/>
          </a:p>
        </p:txBody>
      </p:sp>
    </p:spTree>
    <p:extLst>
      <p:ext uri="{BB962C8B-B14F-4D97-AF65-F5344CB8AC3E}">
        <p14:creationId xmlns:p14="http://schemas.microsoft.com/office/powerpoint/2010/main" val="317466369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03"/>
        <p:cNvGrpSpPr/>
        <p:nvPr/>
      </p:nvGrpSpPr>
      <p:grpSpPr>
        <a:xfrm>
          <a:off x="0" y="0"/>
          <a:ext cx="0" cy="0"/>
          <a:chOff x="0" y="0"/>
          <a:chExt cx="0" cy="0"/>
        </a:xfrm>
      </p:grpSpPr>
      <p:pic>
        <p:nvPicPr>
          <p:cNvPr id="308" name="Google Shape;308;p42"/>
          <p:cNvPicPr preferRelativeResize="0"/>
          <p:nvPr/>
        </p:nvPicPr>
        <p:blipFill rotWithShape="1">
          <a:blip r:embed="rId3">
            <a:alphaModFix/>
          </a:blip>
          <a:srcRect l="22541" r="22546"/>
          <a:stretch/>
        </p:blipFill>
        <p:spPr>
          <a:xfrm>
            <a:off x="4857750" y="-30175"/>
            <a:ext cx="4286246" cy="5203853"/>
          </a:xfrm>
          <a:prstGeom prst="rect">
            <a:avLst/>
          </a:prstGeom>
          <a:noFill/>
          <a:ln>
            <a:noFill/>
          </a:ln>
        </p:spPr>
      </p:pic>
      <p:sp>
        <p:nvSpPr>
          <p:cNvPr id="306" name="Google Shape;306;p42"/>
          <p:cNvSpPr txBox="1">
            <a:spLocks noGrp="1"/>
          </p:cNvSpPr>
          <p:nvPr>
            <p:ph type="title"/>
          </p:nvPr>
        </p:nvSpPr>
        <p:spPr>
          <a:xfrm>
            <a:off x="5266944" y="238909"/>
            <a:ext cx="3555288" cy="99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latin typeface="Arial" panose="020B0604020202020204" pitchFamily="34" charset="0"/>
                <a:cs typeface="Arial" panose="020B0604020202020204" pitchFamily="34" charset="0"/>
              </a:rPr>
              <a:t>Budget Changes</a:t>
            </a:r>
            <a:endParaRPr dirty="0">
              <a:latin typeface="Arial" panose="020B0604020202020204" pitchFamily="34" charset="0"/>
              <a:cs typeface="Arial" panose="020B0604020202020204" pitchFamily="34" charset="0"/>
            </a:endParaRPr>
          </a:p>
        </p:txBody>
      </p:sp>
      <p:sp>
        <p:nvSpPr>
          <p:cNvPr id="307" name="Google Shape;307;p42"/>
          <p:cNvSpPr/>
          <p:nvPr/>
        </p:nvSpPr>
        <p:spPr>
          <a:xfrm rot="10800000">
            <a:off x="4664250" y="300"/>
            <a:ext cx="193500" cy="51429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p:nvSpPr>
        <p:spPr>
          <a:xfrm>
            <a:off x="5266944" y="1733702"/>
            <a:ext cx="3445459" cy="307777"/>
          </a:xfrm>
          <a:prstGeom prst="rect">
            <a:avLst/>
          </a:prstGeom>
          <a:noFill/>
        </p:spPr>
        <p:txBody>
          <a:bodyPr wrap="square" rtlCol="0">
            <a:spAutoFit/>
          </a:bodyPr>
          <a:lstStyle/>
          <a:p>
            <a:r>
              <a:rPr lang="en-US" dirty="0" smtClean="0"/>
              <a:t>Budget Change form can be found </a:t>
            </a:r>
            <a:r>
              <a:rPr lang="en-US" dirty="0" smtClean="0">
                <a:hlinkClick r:id="rId4"/>
              </a:rPr>
              <a:t>here</a:t>
            </a:r>
            <a:r>
              <a:rPr lang="en-US" dirty="0" smtClean="0"/>
              <a:t>.</a:t>
            </a:r>
            <a:endParaRPr lang="en-US" dirty="0"/>
          </a:p>
        </p:txBody>
      </p:sp>
      <p:pic>
        <p:nvPicPr>
          <p:cNvPr id="5" name="Picture 4"/>
          <p:cNvPicPr>
            <a:picLocks noChangeAspect="1"/>
          </p:cNvPicPr>
          <p:nvPr/>
        </p:nvPicPr>
        <p:blipFill>
          <a:blip r:embed="rId5"/>
          <a:stretch>
            <a:fillRect/>
          </a:stretch>
        </p:blipFill>
        <p:spPr>
          <a:xfrm>
            <a:off x="0" y="300"/>
            <a:ext cx="4637041" cy="5142901"/>
          </a:xfrm>
          <a:prstGeom prst="rect">
            <a:avLst/>
          </a:prstGeom>
        </p:spPr>
      </p:pic>
    </p:spTree>
    <p:extLst>
      <p:ext uri="{BB962C8B-B14F-4D97-AF65-F5344CB8AC3E}">
        <p14:creationId xmlns:p14="http://schemas.microsoft.com/office/powerpoint/2010/main" val="18398707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03"/>
        <p:cNvGrpSpPr/>
        <p:nvPr/>
      </p:nvGrpSpPr>
      <p:grpSpPr>
        <a:xfrm>
          <a:off x="0" y="0"/>
          <a:ext cx="0" cy="0"/>
          <a:chOff x="0" y="0"/>
          <a:chExt cx="0" cy="0"/>
        </a:xfrm>
      </p:grpSpPr>
      <p:pic>
        <p:nvPicPr>
          <p:cNvPr id="308" name="Google Shape;308;p42"/>
          <p:cNvPicPr preferRelativeResize="0"/>
          <p:nvPr/>
        </p:nvPicPr>
        <p:blipFill rotWithShape="1">
          <a:blip r:embed="rId3">
            <a:alphaModFix/>
          </a:blip>
          <a:srcRect l="22541" r="22546"/>
          <a:stretch/>
        </p:blipFill>
        <p:spPr>
          <a:xfrm>
            <a:off x="4896291" y="300"/>
            <a:ext cx="4286246" cy="5203853"/>
          </a:xfrm>
          <a:prstGeom prst="rect">
            <a:avLst/>
          </a:prstGeom>
          <a:noFill/>
          <a:ln>
            <a:noFill/>
          </a:ln>
        </p:spPr>
      </p:pic>
      <p:sp>
        <p:nvSpPr>
          <p:cNvPr id="306" name="Google Shape;306;p42"/>
          <p:cNvSpPr txBox="1">
            <a:spLocks noGrp="1"/>
          </p:cNvSpPr>
          <p:nvPr>
            <p:ph type="title"/>
          </p:nvPr>
        </p:nvSpPr>
        <p:spPr>
          <a:xfrm>
            <a:off x="5035228" y="107827"/>
            <a:ext cx="4008372" cy="99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smtClean="0">
                <a:latin typeface="Arial" panose="020B0604020202020204" pitchFamily="34" charset="0"/>
                <a:cs typeface="Arial" panose="020B0604020202020204" pitchFamily="34" charset="0"/>
              </a:rPr>
              <a:t>Cash Match &amp; In-Kind</a:t>
            </a:r>
            <a:endParaRPr dirty="0">
              <a:latin typeface="Arial" panose="020B0604020202020204" pitchFamily="34" charset="0"/>
              <a:cs typeface="Arial" panose="020B0604020202020204" pitchFamily="34" charset="0"/>
            </a:endParaRPr>
          </a:p>
        </p:txBody>
      </p:sp>
      <p:sp>
        <p:nvSpPr>
          <p:cNvPr id="307" name="Google Shape;307;p42"/>
          <p:cNvSpPr/>
          <p:nvPr/>
        </p:nvSpPr>
        <p:spPr>
          <a:xfrm rot="10800000">
            <a:off x="4664250" y="300"/>
            <a:ext cx="193500" cy="51429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98" name="Picture 2" descr="Question Mark Sticker transparent PNG - Sti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557" y="1716842"/>
            <a:ext cx="1017821" cy="13190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92378" y="909756"/>
            <a:ext cx="3145536" cy="3323987"/>
          </a:xfrm>
          <a:prstGeom prst="rect">
            <a:avLst/>
          </a:prstGeom>
          <a:noFill/>
        </p:spPr>
        <p:txBody>
          <a:bodyPr wrap="square" rtlCol="0">
            <a:spAutoFit/>
          </a:bodyPr>
          <a:lstStyle/>
          <a:p>
            <a:r>
              <a:rPr lang="en-US" b="1" u="sng" dirty="0" smtClean="0"/>
              <a:t>Cash Match </a:t>
            </a:r>
            <a:r>
              <a:rPr lang="en-US" dirty="0" smtClean="0"/>
              <a:t>is any funding that pays for AE services and goods. This includes salaries and benefits paid by a third party, professional development paid through another funding stream, facilities, and transportation not paid from the AE grant awarded. </a:t>
            </a:r>
          </a:p>
          <a:p>
            <a:endParaRPr lang="en-US" dirty="0"/>
          </a:p>
          <a:p>
            <a:r>
              <a:rPr lang="en-US" b="1" u="sng" dirty="0" smtClean="0"/>
              <a:t>In-kind </a:t>
            </a:r>
            <a:r>
              <a:rPr lang="en-US" dirty="0" smtClean="0"/>
              <a:t>non federal match is more like a donation of space, custodial services, utilities, technology, printing/copying, etc. that the program does not pay for with awarded funds.</a:t>
            </a:r>
            <a:endParaRPr lang="en-US" dirty="0"/>
          </a:p>
        </p:txBody>
      </p:sp>
    </p:spTree>
    <p:extLst>
      <p:ext uri="{BB962C8B-B14F-4D97-AF65-F5344CB8AC3E}">
        <p14:creationId xmlns:p14="http://schemas.microsoft.com/office/powerpoint/2010/main" val="135924228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n kind donation-icon - Room at the I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44" y="680313"/>
            <a:ext cx="4237637" cy="39209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127955" y="1762963"/>
            <a:ext cx="3789274" cy="2523768"/>
          </a:xfrm>
          <a:prstGeom prst="rect">
            <a:avLst/>
          </a:prstGeom>
          <a:noFill/>
        </p:spPr>
        <p:txBody>
          <a:bodyPr wrap="square" rtlCol="0">
            <a:spAutoFit/>
          </a:bodyPr>
          <a:lstStyle/>
          <a:p>
            <a:r>
              <a:rPr lang="en-US" sz="2400" dirty="0" smtClean="0">
                <a:solidFill>
                  <a:srgbClr val="FF0000"/>
                </a:solidFill>
              </a:rPr>
              <a:t>Fair Market Value</a:t>
            </a:r>
          </a:p>
          <a:p>
            <a:endParaRPr lang="en-US" sz="2400" dirty="0">
              <a:solidFill>
                <a:srgbClr val="FF0000"/>
              </a:solidFill>
            </a:endParaRPr>
          </a:p>
          <a:p>
            <a:r>
              <a:rPr lang="en-US" sz="2400" dirty="0" smtClean="0">
                <a:solidFill>
                  <a:srgbClr val="FF0000"/>
                </a:solidFill>
              </a:rPr>
              <a:t>             </a:t>
            </a:r>
            <a:r>
              <a:rPr lang="en-US" sz="2400" dirty="0" smtClean="0">
                <a:solidFill>
                  <a:schemeClr val="tx1"/>
                </a:solidFill>
              </a:rPr>
              <a:t>=</a:t>
            </a:r>
          </a:p>
          <a:p>
            <a:r>
              <a:rPr lang="en-US" sz="2400" dirty="0" smtClean="0">
                <a:solidFill>
                  <a:schemeClr val="tx1"/>
                </a:solidFill>
              </a:rPr>
              <a:t>“What would you pay if it had not been donated?”</a:t>
            </a:r>
            <a:endParaRPr lang="en-US" sz="2400" dirty="0">
              <a:solidFill>
                <a:schemeClr val="tx1"/>
              </a:solidFill>
            </a:endParaRPr>
          </a:p>
          <a:p>
            <a:endParaRPr lang="en-US" sz="2400" dirty="0" smtClean="0">
              <a:solidFill>
                <a:schemeClr val="tx1"/>
              </a:solidFill>
            </a:endParaRPr>
          </a:p>
          <a:p>
            <a:endParaRPr lang="en-US" dirty="0"/>
          </a:p>
        </p:txBody>
      </p:sp>
    </p:spTree>
    <p:extLst>
      <p:ext uri="{BB962C8B-B14F-4D97-AF65-F5344CB8AC3E}">
        <p14:creationId xmlns:p14="http://schemas.microsoft.com/office/powerpoint/2010/main" val="24659044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n kind donation-icon - Room at the I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44" y="680313"/>
            <a:ext cx="4237637" cy="39209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025542" y="680313"/>
            <a:ext cx="3789274" cy="3477875"/>
          </a:xfrm>
          <a:prstGeom prst="rect">
            <a:avLst/>
          </a:prstGeom>
          <a:noFill/>
        </p:spPr>
        <p:txBody>
          <a:bodyPr wrap="square" rtlCol="0">
            <a:spAutoFit/>
          </a:bodyPr>
          <a:lstStyle/>
          <a:p>
            <a:endParaRPr lang="en-US" sz="2400" dirty="0" smtClean="0">
              <a:solidFill>
                <a:schemeClr val="tx1"/>
              </a:solidFill>
            </a:endParaRPr>
          </a:p>
          <a:p>
            <a:r>
              <a:rPr lang="en-US" dirty="0" smtClean="0"/>
              <a:t>To demonstrate that an in-kind contribution or service has been “fairly evaluated”, the provider needs to submit documentation that supports its value.</a:t>
            </a:r>
          </a:p>
          <a:p>
            <a:endParaRPr lang="en-US" dirty="0"/>
          </a:p>
          <a:p>
            <a:r>
              <a:rPr lang="en-US" dirty="0" smtClean="0">
                <a:solidFill>
                  <a:srgbClr val="FF0000"/>
                </a:solidFill>
              </a:rPr>
              <a:t>Examples</a:t>
            </a:r>
            <a:r>
              <a:rPr lang="en-US" dirty="0" smtClean="0"/>
              <a:t>:</a:t>
            </a:r>
          </a:p>
          <a:p>
            <a:endParaRPr lang="en-US" dirty="0"/>
          </a:p>
          <a:p>
            <a:r>
              <a:rPr lang="en-US" dirty="0" smtClean="0">
                <a:solidFill>
                  <a:srgbClr val="FF0000"/>
                </a:solidFill>
              </a:rPr>
              <a:t>Classroom space</a:t>
            </a:r>
            <a:r>
              <a:rPr lang="en-US" dirty="0" smtClean="0"/>
              <a:t>: must show actual cost for comparable space in the area, or a real estate appraisal, or cost of renting same space to other organizations</a:t>
            </a:r>
          </a:p>
          <a:p>
            <a:endParaRPr lang="en-US" dirty="0"/>
          </a:p>
          <a:p>
            <a:r>
              <a:rPr lang="en-US" dirty="0" smtClean="0">
                <a:solidFill>
                  <a:srgbClr val="FF0000"/>
                </a:solidFill>
              </a:rPr>
              <a:t>Volunteer’s time</a:t>
            </a:r>
            <a:r>
              <a:rPr lang="en-US" dirty="0" smtClean="0"/>
              <a:t>: must show value of a paid teacher’s time in the same program</a:t>
            </a:r>
            <a:endParaRPr lang="en-US" dirty="0"/>
          </a:p>
        </p:txBody>
      </p:sp>
    </p:spTree>
    <p:extLst>
      <p:ext uri="{BB962C8B-B14F-4D97-AF65-F5344CB8AC3E}">
        <p14:creationId xmlns:p14="http://schemas.microsoft.com/office/powerpoint/2010/main" val="16462144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835185" y="51206"/>
            <a:ext cx="3473629" cy="5092294"/>
          </a:xfrm>
          <a:prstGeom prst="rect">
            <a:avLst/>
          </a:prstGeom>
        </p:spPr>
      </p:pic>
    </p:spTree>
    <p:extLst>
      <p:ext uri="{BB962C8B-B14F-4D97-AF65-F5344CB8AC3E}">
        <p14:creationId xmlns:p14="http://schemas.microsoft.com/office/powerpoint/2010/main" val="42049919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5126" y="434865"/>
            <a:ext cx="7753748" cy="4273770"/>
          </a:xfrm>
          <a:prstGeom prst="rect">
            <a:avLst/>
          </a:prstGeom>
        </p:spPr>
      </p:pic>
    </p:spTree>
    <p:extLst>
      <p:ext uri="{BB962C8B-B14F-4D97-AF65-F5344CB8AC3E}">
        <p14:creationId xmlns:p14="http://schemas.microsoft.com/office/powerpoint/2010/main" val="5153682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306" y="77975"/>
            <a:ext cx="8015564" cy="990900"/>
          </a:xfrm>
        </p:spPr>
        <p:txBody>
          <a:bodyPr/>
          <a:lstStyle/>
          <a:p>
            <a:r>
              <a:rPr lang="en-US" dirty="0" smtClean="0"/>
              <a:t>Making Sense of the Laws &amp; Regulations for Fiscal Management of Adult Education</a:t>
            </a:r>
            <a:endParaRPr lang="en-US" dirty="0"/>
          </a:p>
        </p:txBody>
      </p:sp>
      <p:graphicFrame>
        <p:nvGraphicFramePr>
          <p:cNvPr id="5" name="Diagram 4"/>
          <p:cNvGraphicFramePr/>
          <p:nvPr>
            <p:extLst>
              <p:ext uri="{D42A27DB-BD31-4B8C-83A1-F6EECF244321}">
                <p14:modId xmlns:p14="http://schemas.microsoft.com/office/powerpoint/2010/main" val="3231743184"/>
              </p:ext>
            </p:extLst>
          </p:nvPr>
        </p:nvGraphicFramePr>
        <p:xfrm>
          <a:off x="368198" y="1133857"/>
          <a:ext cx="3677107" cy="27164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lowchart: Internal Storage 5"/>
          <p:cNvSpPr/>
          <p:nvPr/>
        </p:nvSpPr>
        <p:spPr>
          <a:xfrm>
            <a:off x="5259629" y="1133857"/>
            <a:ext cx="3599078" cy="2716428"/>
          </a:xfrm>
          <a:prstGeom prst="flowChartInternal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881421" y="1133857"/>
            <a:ext cx="2977286" cy="307777"/>
          </a:xfrm>
          <a:prstGeom prst="rect">
            <a:avLst/>
          </a:prstGeom>
          <a:noFill/>
        </p:spPr>
        <p:txBody>
          <a:bodyPr wrap="square" rtlCol="0">
            <a:spAutoFit/>
          </a:bodyPr>
          <a:lstStyle/>
          <a:p>
            <a:r>
              <a:rPr lang="en-US" dirty="0" smtClean="0"/>
              <a:t>Why Three Sources?</a:t>
            </a:r>
            <a:endParaRPr lang="en-US" dirty="0"/>
          </a:p>
        </p:txBody>
      </p:sp>
      <p:sp>
        <p:nvSpPr>
          <p:cNvPr id="8" name="TextBox 7"/>
          <p:cNvSpPr txBox="1"/>
          <p:nvPr/>
        </p:nvSpPr>
        <p:spPr>
          <a:xfrm>
            <a:off x="5815584" y="1653235"/>
            <a:ext cx="2896819" cy="2031325"/>
          </a:xfrm>
          <a:prstGeom prst="rect">
            <a:avLst/>
          </a:prstGeom>
          <a:noFill/>
        </p:spPr>
        <p:txBody>
          <a:bodyPr wrap="square" rtlCol="0">
            <a:spAutoFit/>
          </a:bodyPr>
          <a:lstStyle/>
          <a:p>
            <a:r>
              <a:rPr lang="en-US" dirty="0" smtClean="0"/>
              <a:t>After Congress passes legislation, OMB often interprets the law’s main requirements, which provides guidance to federal and state agencies. Then individual federal agencies can further refine and regulate requirements, as the Department of Education has done in EDGAR.</a:t>
            </a:r>
            <a:endParaRPr lang="en-US" dirty="0"/>
          </a:p>
        </p:txBody>
      </p:sp>
      <p:graphicFrame>
        <p:nvGraphicFramePr>
          <p:cNvPr id="9" name="Diagram 8"/>
          <p:cNvGraphicFramePr/>
          <p:nvPr>
            <p:extLst>
              <p:ext uri="{D42A27DB-BD31-4B8C-83A1-F6EECF244321}">
                <p14:modId xmlns:p14="http://schemas.microsoft.com/office/powerpoint/2010/main" val="2701571377"/>
              </p:ext>
            </p:extLst>
          </p:nvPr>
        </p:nvGraphicFramePr>
        <p:xfrm>
          <a:off x="1553260" y="2492071"/>
          <a:ext cx="6096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2400909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077517" y="-760"/>
            <a:ext cx="5205409" cy="5144260"/>
          </a:xfrm>
          <a:prstGeom prst="rect">
            <a:avLst/>
          </a:prstGeom>
        </p:spPr>
      </p:pic>
    </p:spTree>
    <p:extLst>
      <p:ext uri="{BB962C8B-B14F-4D97-AF65-F5344CB8AC3E}">
        <p14:creationId xmlns:p14="http://schemas.microsoft.com/office/powerpoint/2010/main" val="2608510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03"/>
        <p:cNvGrpSpPr/>
        <p:nvPr/>
      </p:nvGrpSpPr>
      <p:grpSpPr>
        <a:xfrm>
          <a:off x="0" y="0"/>
          <a:ext cx="0" cy="0"/>
          <a:chOff x="0" y="0"/>
          <a:chExt cx="0" cy="0"/>
        </a:xfrm>
      </p:grpSpPr>
      <p:pic>
        <p:nvPicPr>
          <p:cNvPr id="308" name="Google Shape;308;p42"/>
          <p:cNvPicPr preferRelativeResize="0"/>
          <p:nvPr/>
        </p:nvPicPr>
        <p:blipFill rotWithShape="1">
          <a:blip r:embed="rId3">
            <a:alphaModFix/>
          </a:blip>
          <a:srcRect l="22541" r="22546"/>
          <a:stretch/>
        </p:blipFill>
        <p:spPr>
          <a:xfrm>
            <a:off x="4857750" y="-30175"/>
            <a:ext cx="4286246" cy="5203853"/>
          </a:xfrm>
          <a:prstGeom prst="rect">
            <a:avLst/>
          </a:prstGeom>
          <a:noFill/>
          <a:ln>
            <a:noFill/>
          </a:ln>
        </p:spPr>
      </p:pic>
      <p:sp>
        <p:nvSpPr>
          <p:cNvPr id="306" name="Google Shape;306;p42"/>
          <p:cNvSpPr txBox="1">
            <a:spLocks noGrp="1"/>
          </p:cNvSpPr>
          <p:nvPr>
            <p:ph type="title"/>
          </p:nvPr>
        </p:nvSpPr>
        <p:spPr>
          <a:xfrm>
            <a:off x="5535073" y="494941"/>
            <a:ext cx="2931600" cy="99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latin typeface="Arial" panose="020B0604020202020204" pitchFamily="34" charset="0"/>
                <a:cs typeface="Arial" panose="020B0604020202020204" pitchFamily="34" charset="0"/>
              </a:rPr>
              <a:t>One-Stop Infrastructure Costs</a:t>
            </a:r>
            <a:endParaRPr dirty="0">
              <a:latin typeface="Arial" panose="020B0604020202020204" pitchFamily="34" charset="0"/>
              <a:cs typeface="Arial" panose="020B0604020202020204" pitchFamily="34" charset="0"/>
            </a:endParaRPr>
          </a:p>
        </p:txBody>
      </p:sp>
      <p:sp>
        <p:nvSpPr>
          <p:cNvPr id="307" name="Google Shape;307;p42"/>
          <p:cNvSpPr/>
          <p:nvPr/>
        </p:nvSpPr>
        <p:spPr>
          <a:xfrm rot="10800000">
            <a:off x="4664250" y="300"/>
            <a:ext cx="193500" cy="51429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Horizontal Scroll 3"/>
          <p:cNvSpPr/>
          <p:nvPr/>
        </p:nvSpPr>
        <p:spPr>
          <a:xfrm>
            <a:off x="441216" y="1005877"/>
            <a:ext cx="3884372" cy="1909267"/>
          </a:xfrm>
          <a:prstGeom prst="horizontalScroll">
            <a:avLst/>
          </a:prstGeom>
          <a:effectLst>
            <a:outerShdw blurRad="40000" dist="20000" dir="5400000" rotWithShape="0">
              <a:srgbClr val="000000">
                <a:alpha val="38000"/>
              </a:srgbClr>
            </a:outerShdw>
            <a:reflection blurRad="6350" stA="50000" endA="300" endPos="90000" dist="50800" dir="5400000" sy="-100000" algn="bl" rotWithShape="0"/>
          </a:effectLst>
        </p:spPr>
        <p:style>
          <a:lnRef idx="3">
            <a:schemeClr val="lt1"/>
          </a:lnRef>
          <a:fillRef idx="1">
            <a:schemeClr val="accent6"/>
          </a:fillRef>
          <a:effectRef idx="1">
            <a:schemeClr val="accent6"/>
          </a:effectRef>
          <a:fontRef idx="minor">
            <a:schemeClr val="lt1"/>
          </a:fontRef>
        </p:style>
        <p:txBody>
          <a:bodyPr rtlCol="0" anchor="ctr"/>
          <a:lstStyle/>
          <a:p>
            <a:pPr algn="ctr"/>
            <a:r>
              <a:rPr lang="en-US" b="1" dirty="0" smtClean="0"/>
              <a:t>Wyoming’s Infrastructure Agreement</a:t>
            </a:r>
            <a:r>
              <a:rPr lang="en-US" dirty="0" smtClean="0"/>
              <a:t>: Referrals for WIOA core partners who are not co-located are mandated to make referrals through the One-stop system as an in-kind match to WIOA (463.22(5))</a:t>
            </a:r>
            <a:endParaRPr lang="en-US" dirty="0"/>
          </a:p>
        </p:txBody>
      </p:sp>
    </p:spTree>
    <p:extLst>
      <p:ext uri="{BB962C8B-B14F-4D97-AF65-F5344CB8AC3E}">
        <p14:creationId xmlns:p14="http://schemas.microsoft.com/office/powerpoint/2010/main" val="8114890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03"/>
        <p:cNvGrpSpPr/>
        <p:nvPr/>
      </p:nvGrpSpPr>
      <p:grpSpPr>
        <a:xfrm>
          <a:off x="0" y="0"/>
          <a:ext cx="0" cy="0"/>
          <a:chOff x="0" y="0"/>
          <a:chExt cx="0" cy="0"/>
        </a:xfrm>
      </p:grpSpPr>
      <p:sp>
        <p:nvSpPr>
          <p:cNvPr id="306" name="Google Shape;306;p42"/>
          <p:cNvSpPr txBox="1">
            <a:spLocks noGrp="1"/>
          </p:cNvSpPr>
          <p:nvPr>
            <p:ph type="title"/>
          </p:nvPr>
        </p:nvSpPr>
        <p:spPr>
          <a:xfrm>
            <a:off x="106253" y="-38654"/>
            <a:ext cx="3993733" cy="739499"/>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smtClean="0">
                <a:latin typeface="Arial" panose="020B0604020202020204" pitchFamily="34" charset="0"/>
                <a:cs typeface="Arial" panose="020B0604020202020204" pitchFamily="34" charset="0"/>
              </a:rPr>
              <a:t>The Drawdown Portal</a:t>
            </a:r>
            <a:endParaRPr dirty="0">
              <a:latin typeface="Arial" panose="020B0604020202020204" pitchFamily="34" charset="0"/>
              <a:cs typeface="Arial" panose="020B0604020202020204" pitchFamily="34" charset="0"/>
            </a:endParaRPr>
          </a:p>
        </p:txBody>
      </p:sp>
      <p:pic>
        <p:nvPicPr>
          <p:cNvPr id="10" name="Google Shape;694;p51"/>
          <p:cNvPicPr preferRelativeResize="0"/>
          <p:nvPr/>
        </p:nvPicPr>
        <p:blipFill>
          <a:blip r:embed="rId3">
            <a:extLst>
              <a:ext uri="{28A0092B-C50C-407E-A947-70E740481C1C}">
                <a14:useLocalDpi xmlns:a14="http://schemas.microsoft.com/office/drawing/2010/main" val="0"/>
              </a:ext>
            </a:extLst>
          </a:blip>
          <a:stretch>
            <a:fillRect/>
          </a:stretch>
        </p:blipFill>
        <p:spPr>
          <a:xfrm flipH="1">
            <a:off x="294060" y="1938176"/>
            <a:ext cx="1710000" cy="1064000"/>
          </a:xfrm>
          <a:prstGeom prst="ellipse">
            <a:avLst/>
          </a:prstGeom>
          <a:noFill/>
          <a:ln w="38100" cap="flat" cmpd="sng">
            <a:solidFill>
              <a:schemeClr val="accent6"/>
            </a:solidFill>
            <a:prstDash val="solid"/>
            <a:round/>
            <a:headEnd type="none" w="sm" len="sm"/>
            <a:tailEnd type="none" w="sm" len="sm"/>
          </a:ln>
        </p:spPr>
      </p:pic>
      <p:pic>
        <p:nvPicPr>
          <p:cNvPr id="5" name="Picture 4"/>
          <p:cNvPicPr>
            <a:picLocks noChangeAspect="1"/>
          </p:cNvPicPr>
          <p:nvPr/>
        </p:nvPicPr>
        <p:blipFill>
          <a:blip r:embed="rId4"/>
          <a:stretch>
            <a:fillRect/>
          </a:stretch>
        </p:blipFill>
        <p:spPr>
          <a:xfrm>
            <a:off x="2004060" y="2470176"/>
            <a:ext cx="1579001" cy="1466489"/>
          </a:xfrm>
          <a:prstGeom prst="rect">
            <a:avLst/>
          </a:prstGeom>
        </p:spPr>
      </p:pic>
      <p:pic>
        <p:nvPicPr>
          <p:cNvPr id="12" name="Google Shape;696;p51"/>
          <p:cNvPicPr preferRelativeResize="0"/>
          <p:nvPr/>
        </p:nvPicPr>
        <p:blipFill>
          <a:blip r:embed="rId5">
            <a:extLst>
              <a:ext uri="{28A0092B-C50C-407E-A947-70E740481C1C}">
                <a14:useLocalDpi xmlns:a14="http://schemas.microsoft.com/office/drawing/2010/main" val="0"/>
              </a:ext>
            </a:extLst>
          </a:blip>
          <a:stretch>
            <a:fillRect/>
          </a:stretch>
        </p:blipFill>
        <p:spPr>
          <a:xfrm>
            <a:off x="3505686" y="2095025"/>
            <a:ext cx="1188600" cy="760704"/>
          </a:xfrm>
          <a:prstGeom prst="flowChartConnector">
            <a:avLst/>
          </a:prstGeom>
          <a:noFill/>
          <a:ln w="38100" cap="flat" cmpd="sng">
            <a:solidFill>
              <a:schemeClr val="accent6"/>
            </a:solidFill>
            <a:prstDash val="solid"/>
            <a:round/>
            <a:headEnd type="none" w="sm" len="sm"/>
            <a:tailEnd type="none" w="sm" len="sm"/>
          </a:ln>
        </p:spPr>
      </p:pic>
      <p:sp>
        <p:nvSpPr>
          <p:cNvPr id="6" name="TextBox 5"/>
          <p:cNvSpPr txBox="1"/>
          <p:nvPr/>
        </p:nvSpPr>
        <p:spPr>
          <a:xfrm>
            <a:off x="-60960" y="4786552"/>
            <a:ext cx="3848100" cy="307777"/>
          </a:xfrm>
          <a:prstGeom prst="rect">
            <a:avLst/>
          </a:prstGeom>
          <a:noFill/>
        </p:spPr>
        <p:txBody>
          <a:bodyPr wrap="square" rtlCol="0">
            <a:spAutoFit/>
          </a:bodyPr>
          <a:lstStyle/>
          <a:p>
            <a:r>
              <a:rPr lang="en-US" dirty="0" smtClean="0"/>
              <a:t>The Drawdown manual can be found </a:t>
            </a:r>
            <a:r>
              <a:rPr lang="en-US" dirty="0" smtClean="0">
                <a:hlinkClick r:id="rId6"/>
              </a:rPr>
              <a:t>here</a:t>
            </a:r>
            <a:r>
              <a:rPr lang="en-US" dirty="0" smtClean="0"/>
              <a:t>.</a:t>
            </a:r>
            <a:endParaRPr lang="en-US" dirty="0"/>
          </a:p>
        </p:txBody>
      </p:sp>
      <p:sp>
        <p:nvSpPr>
          <p:cNvPr id="8" name="TextBox 7"/>
          <p:cNvSpPr txBox="1"/>
          <p:nvPr/>
        </p:nvSpPr>
        <p:spPr>
          <a:xfrm>
            <a:off x="190500" y="3164506"/>
            <a:ext cx="1813560" cy="523220"/>
          </a:xfrm>
          <a:prstGeom prst="rect">
            <a:avLst/>
          </a:prstGeom>
          <a:noFill/>
        </p:spPr>
        <p:txBody>
          <a:bodyPr wrap="square" rtlCol="0">
            <a:spAutoFit/>
          </a:bodyPr>
          <a:lstStyle/>
          <a:p>
            <a:r>
              <a:rPr lang="en-US" dirty="0" smtClean="0"/>
              <a:t>To access the portal, click </a:t>
            </a:r>
            <a:r>
              <a:rPr lang="en-US" dirty="0" smtClean="0">
                <a:hlinkClick r:id="rId7"/>
              </a:rPr>
              <a:t>here</a:t>
            </a:r>
            <a:r>
              <a:rPr lang="en-US" dirty="0" smtClean="0"/>
              <a:t>.</a:t>
            </a:r>
            <a:endParaRPr lang="en-US" dirty="0"/>
          </a:p>
        </p:txBody>
      </p:sp>
      <p:pic>
        <p:nvPicPr>
          <p:cNvPr id="13" name="Picture 12"/>
          <p:cNvPicPr>
            <a:picLocks noChangeAspect="1"/>
          </p:cNvPicPr>
          <p:nvPr/>
        </p:nvPicPr>
        <p:blipFill>
          <a:blip r:embed="rId8"/>
          <a:stretch>
            <a:fillRect/>
          </a:stretch>
        </p:blipFill>
        <p:spPr>
          <a:xfrm>
            <a:off x="4829923" y="1100028"/>
            <a:ext cx="768163" cy="36579"/>
          </a:xfrm>
          <a:prstGeom prst="rect">
            <a:avLst/>
          </a:prstGeom>
        </p:spPr>
      </p:pic>
      <p:grpSp>
        <p:nvGrpSpPr>
          <p:cNvPr id="19" name="Google Shape;698;p51"/>
          <p:cNvGrpSpPr/>
          <p:nvPr/>
        </p:nvGrpSpPr>
        <p:grpSpPr>
          <a:xfrm>
            <a:off x="5552576" y="595058"/>
            <a:ext cx="1005900" cy="1005900"/>
            <a:chOff x="6424044" y="3224200"/>
            <a:chExt cx="1005900" cy="1005900"/>
          </a:xfrm>
        </p:grpSpPr>
        <p:pic>
          <p:nvPicPr>
            <p:cNvPr id="20" name="Google Shape;699;p51"/>
            <p:cNvPicPr preferRelativeResize="0"/>
            <p:nvPr/>
          </p:nvPicPr>
          <p:blipFill rotWithShape="1">
            <a:blip r:embed="rId9">
              <a:alphaModFix/>
            </a:blip>
            <a:srcRect l="36360" t="26043" r="5350" b="7299"/>
            <a:stretch/>
          </p:blipFill>
          <p:spPr>
            <a:xfrm>
              <a:off x="6424044" y="3224200"/>
              <a:ext cx="1005900" cy="1005900"/>
            </a:xfrm>
            <a:prstGeom prst="ellipse">
              <a:avLst/>
            </a:prstGeom>
            <a:noFill/>
            <a:ln w="38100" cap="flat" cmpd="sng">
              <a:solidFill>
                <a:schemeClr val="accent6"/>
              </a:solidFill>
              <a:prstDash val="solid"/>
              <a:round/>
              <a:headEnd type="none" w="sm" len="sm"/>
              <a:tailEnd type="none" w="sm" len="sm"/>
            </a:ln>
          </p:spPr>
        </p:pic>
        <p:pic>
          <p:nvPicPr>
            <p:cNvPr id="21" name="Google Shape;700;p51"/>
            <p:cNvPicPr preferRelativeResize="0"/>
            <p:nvPr/>
          </p:nvPicPr>
          <p:blipFill>
            <a:blip r:embed="rId10">
              <a:extLst>
                <a:ext uri="{28A0092B-C50C-407E-A947-70E740481C1C}">
                  <a14:useLocalDpi xmlns:a14="http://schemas.microsoft.com/office/drawing/2010/main" val="0"/>
                </a:ext>
              </a:extLst>
            </a:blip>
            <a:stretch>
              <a:fillRect/>
            </a:stretch>
          </p:blipFill>
          <p:spPr>
            <a:xfrm>
              <a:off x="6424044" y="3392291"/>
              <a:ext cx="1005900" cy="669717"/>
            </a:xfrm>
            <a:prstGeom prst="ellipse">
              <a:avLst/>
            </a:prstGeom>
            <a:noFill/>
            <a:ln>
              <a:noFill/>
            </a:ln>
          </p:spPr>
        </p:pic>
      </p:grpSp>
      <p:pic>
        <p:nvPicPr>
          <p:cNvPr id="15" name="Picture 14"/>
          <p:cNvPicPr>
            <a:picLocks noChangeAspect="1"/>
          </p:cNvPicPr>
          <p:nvPr/>
        </p:nvPicPr>
        <p:blipFill>
          <a:blip r:embed="rId11"/>
          <a:stretch>
            <a:fillRect/>
          </a:stretch>
        </p:blipFill>
        <p:spPr>
          <a:xfrm>
            <a:off x="2004059" y="1088289"/>
            <a:ext cx="1579001" cy="1433338"/>
          </a:xfrm>
          <a:prstGeom prst="rect">
            <a:avLst/>
          </a:prstGeom>
        </p:spPr>
      </p:pic>
      <p:pic>
        <p:nvPicPr>
          <p:cNvPr id="24" name="Google Shape;696;p51"/>
          <p:cNvPicPr preferRelativeResize="0"/>
          <p:nvPr/>
        </p:nvPicPr>
        <p:blipFill>
          <a:blip r:embed="rId12">
            <a:extLst>
              <a:ext uri="{28A0092B-C50C-407E-A947-70E740481C1C}">
                <a14:useLocalDpi xmlns:a14="http://schemas.microsoft.com/office/drawing/2010/main" val="0"/>
              </a:ext>
            </a:extLst>
          </a:blip>
          <a:stretch>
            <a:fillRect/>
          </a:stretch>
        </p:blipFill>
        <p:spPr>
          <a:xfrm>
            <a:off x="3583060" y="740407"/>
            <a:ext cx="1188600" cy="792400"/>
          </a:xfrm>
          <a:prstGeom prst="flowChartConnector">
            <a:avLst/>
          </a:prstGeom>
          <a:noFill/>
          <a:ln w="38100" cap="flat" cmpd="sng">
            <a:solidFill>
              <a:schemeClr val="accent6"/>
            </a:solidFill>
            <a:prstDash val="solid"/>
            <a:round/>
            <a:headEnd type="none" w="sm" len="sm"/>
            <a:tailEnd type="none" w="sm" len="sm"/>
          </a:ln>
        </p:spPr>
      </p:pic>
      <p:cxnSp>
        <p:nvCxnSpPr>
          <p:cNvPr id="17" name="Straight Connector 16"/>
          <p:cNvCxnSpPr/>
          <p:nvPr/>
        </p:nvCxnSpPr>
        <p:spPr>
          <a:xfrm>
            <a:off x="2793559" y="2482934"/>
            <a:ext cx="704020" cy="0"/>
          </a:xfrm>
          <a:prstGeom prst="line">
            <a:avLst/>
          </a:prstGeom>
        </p:spPr>
        <p:style>
          <a:lnRef idx="3">
            <a:schemeClr val="accent3"/>
          </a:lnRef>
          <a:fillRef idx="0">
            <a:schemeClr val="accent3"/>
          </a:fillRef>
          <a:effectRef idx="2">
            <a:schemeClr val="accent3"/>
          </a:effectRef>
          <a:fontRef idx="minor">
            <a:schemeClr val="tx1"/>
          </a:fontRef>
        </p:style>
      </p:cxnSp>
      <p:sp>
        <p:nvSpPr>
          <p:cNvPr id="18" name="TextBox 17"/>
          <p:cNvSpPr txBox="1"/>
          <p:nvPr/>
        </p:nvSpPr>
        <p:spPr>
          <a:xfrm>
            <a:off x="2958086" y="1576786"/>
            <a:ext cx="2811780" cy="307777"/>
          </a:xfrm>
          <a:prstGeom prst="rect">
            <a:avLst/>
          </a:prstGeom>
          <a:noFill/>
        </p:spPr>
        <p:txBody>
          <a:bodyPr wrap="square" rtlCol="0">
            <a:spAutoFit/>
          </a:bodyPr>
          <a:lstStyle/>
          <a:p>
            <a:r>
              <a:rPr lang="en-US" dirty="0" smtClean="0"/>
              <a:t>Drawdown Request </a:t>
            </a:r>
            <a:r>
              <a:rPr lang="en-US" dirty="0"/>
              <a:t>S</a:t>
            </a:r>
            <a:r>
              <a:rPr lang="en-US" dirty="0" smtClean="0"/>
              <a:t>ubmissions</a:t>
            </a:r>
            <a:endParaRPr lang="en-US" dirty="0"/>
          </a:p>
        </p:txBody>
      </p:sp>
      <p:sp>
        <p:nvSpPr>
          <p:cNvPr id="28" name="TextBox 27"/>
          <p:cNvSpPr txBox="1"/>
          <p:nvPr/>
        </p:nvSpPr>
        <p:spPr>
          <a:xfrm>
            <a:off x="6558476" y="934400"/>
            <a:ext cx="1722120" cy="307777"/>
          </a:xfrm>
          <a:prstGeom prst="rect">
            <a:avLst/>
          </a:prstGeom>
          <a:noFill/>
        </p:spPr>
        <p:txBody>
          <a:bodyPr wrap="square" rtlCol="0">
            <a:spAutoFit/>
          </a:bodyPr>
          <a:lstStyle/>
          <a:p>
            <a:r>
              <a:rPr lang="en-US" dirty="0" smtClean="0"/>
              <a:t>Approved Budgets</a:t>
            </a:r>
            <a:endParaRPr lang="en-US" dirty="0"/>
          </a:p>
        </p:txBody>
      </p:sp>
      <p:sp>
        <p:nvSpPr>
          <p:cNvPr id="29" name="TextBox 28"/>
          <p:cNvSpPr txBox="1"/>
          <p:nvPr/>
        </p:nvSpPr>
        <p:spPr>
          <a:xfrm>
            <a:off x="4702393" y="2307167"/>
            <a:ext cx="1722120" cy="307777"/>
          </a:xfrm>
          <a:prstGeom prst="rect">
            <a:avLst/>
          </a:prstGeom>
          <a:noFill/>
        </p:spPr>
        <p:txBody>
          <a:bodyPr wrap="square" rtlCol="0">
            <a:spAutoFit/>
          </a:bodyPr>
          <a:lstStyle/>
          <a:p>
            <a:r>
              <a:rPr lang="en-US" dirty="0" smtClean="0"/>
              <a:t>Discussion Board</a:t>
            </a:r>
            <a:endParaRPr lang="en-US" dirty="0"/>
          </a:p>
        </p:txBody>
      </p:sp>
      <p:pic>
        <p:nvPicPr>
          <p:cNvPr id="9" name="Picture 8"/>
          <p:cNvPicPr>
            <a:picLocks noChangeAspect="1"/>
          </p:cNvPicPr>
          <p:nvPr/>
        </p:nvPicPr>
        <p:blipFill>
          <a:blip r:embed="rId13"/>
          <a:stretch>
            <a:fillRect/>
          </a:stretch>
        </p:blipFill>
        <p:spPr>
          <a:xfrm>
            <a:off x="3953587" y="1159523"/>
            <a:ext cx="455980" cy="337822"/>
          </a:xfrm>
          <a:prstGeom prst="rect">
            <a:avLst/>
          </a:prstGeom>
        </p:spPr>
      </p:pic>
      <p:pic>
        <p:nvPicPr>
          <p:cNvPr id="30" name="Google Shape;696;p51"/>
          <p:cNvPicPr preferRelativeResize="0"/>
          <p:nvPr/>
        </p:nvPicPr>
        <p:blipFill>
          <a:blip r:embed="rId14">
            <a:extLst>
              <a:ext uri="{28A0092B-C50C-407E-A947-70E740481C1C}">
                <a14:useLocalDpi xmlns:a14="http://schemas.microsoft.com/office/drawing/2010/main" val="0"/>
              </a:ext>
            </a:extLst>
          </a:blip>
          <a:stretch>
            <a:fillRect/>
          </a:stretch>
        </p:blipFill>
        <p:spPr>
          <a:xfrm>
            <a:off x="3627179" y="3545693"/>
            <a:ext cx="760704" cy="760704"/>
          </a:xfrm>
          <a:prstGeom prst="flowChartConnector">
            <a:avLst/>
          </a:prstGeom>
          <a:noFill/>
          <a:ln w="38100" cap="flat" cmpd="sng">
            <a:solidFill>
              <a:schemeClr val="accent6"/>
            </a:solidFill>
            <a:prstDash val="solid"/>
            <a:round/>
            <a:headEnd type="none" w="sm" len="sm"/>
            <a:tailEnd type="none" w="sm" len="sm"/>
          </a:ln>
        </p:spPr>
      </p:pic>
      <p:sp>
        <p:nvSpPr>
          <p:cNvPr id="31" name="TextBox 30"/>
          <p:cNvSpPr txBox="1"/>
          <p:nvPr/>
        </p:nvSpPr>
        <p:spPr>
          <a:xfrm>
            <a:off x="4432001" y="3744694"/>
            <a:ext cx="3089609" cy="307777"/>
          </a:xfrm>
          <a:prstGeom prst="rect">
            <a:avLst/>
          </a:prstGeom>
          <a:noFill/>
        </p:spPr>
        <p:txBody>
          <a:bodyPr wrap="square" rtlCol="0">
            <a:spAutoFit/>
          </a:bodyPr>
          <a:lstStyle/>
          <a:p>
            <a:r>
              <a:rPr lang="en-US" dirty="0" smtClean="0"/>
              <a:t>Monthly Desk Monitoring Reports</a:t>
            </a:r>
            <a:endParaRPr lang="en-US" dirty="0"/>
          </a:p>
        </p:txBody>
      </p:sp>
    </p:spTree>
    <p:extLst>
      <p:ext uri="{BB962C8B-B14F-4D97-AF65-F5344CB8AC3E}">
        <p14:creationId xmlns:p14="http://schemas.microsoft.com/office/powerpoint/2010/main" val="15400977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03"/>
        <p:cNvGrpSpPr/>
        <p:nvPr/>
      </p:nvGrpSpPr>
      <p:grpSpPr>
        <a:xfrm>
          <a:off x="0" y="0"/>
          <a:ext cx="0" cy="0"/>
          <a:chOff x="0" y="0"/>
          <a:chExt cx="0" cy="0"/>
        </a:xfrm>
      </p:grpSpPr>
      <p:sp>
        <p:nvSpPr>
          <p:cNvPr id="306" name="Google Shape;306;p42"/>
          <p:cNvSpPr txBox="1">
            <a:spLocks noGrp="1"/>
          </p:cNvSpPr>
          <p:nvPr>
            <p:ph type="title"/>
          </p:nvPr>
        </p:nvSpPr>
        <p:spPr>
          <a:xfrm>
            <a:off x="320040" y="0"/>
            <a:ext cx="8275320" cy="990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latin typeface="Arial" panose="020B0604020202020204" pitchFamily="34" charset="0"/>
                <a:cs typeface="Arial" panose="020B0604020202020204" pitchFamily="34" charset="0"/>
              </a:rPr>
              <a:t>Fiscal Status Reports (FSR)</a:t>
            </a:r>
            <a:endParaRPr dirty="0">
              <a:latin typeface="Arial" panose="020B0604020202020204" pitchFamily="34" charset="0"/>
              <a:cs typeface="Arial" panose="020B0604020202020204" pitchFamily="34" charset="0"/>
            </a:endParaRPr>
          </a:p>
        </p:txBody>
      </p:sp>
      <p:sp>
        <p:nvSpPr>
          <p:cNvPr id="2" name="Rectangle 1"/>
          <p:cNvSpPr/>
          <p:nvPr/>
        </p:nvSpPr>
        <p:spPr>
          <a:xfrm>
            <a:off x="1838820" y="4768504"/>
            <a:ext cx="7597139" cy="307777"/>
          </a:xfrm>
          <a:prstGeom prst="rect">
            <a:avLst/>
          </a:prstGeom>
        </p:spPr>
        <p:txBody>
          <a:bodyPr wrap="square">
            <a:spAutoFit/>
          </a:bodyPr>
          <a:lstStyle/>
          <a:p>
            <a:r>
              <a:rPr lang="en-US" dirty="0" smtClean="0"/>
              <a:t>Instructions on how to complete the FSR’s can be found </a:t>
            </a:r>
            <a:r>
              <a:rPr lang="en-US" dirty="0" smtClean="0">
                <a:hlinkClick r:id="rId3"/>
              </a:rPr>
              <a:t>here</a:t>
            </a:r>
            <a:r>
              <a:rPr lang="en-US" dirty="0" smtClean="0"/>
              <a:t>.</a:t>
            </a:r>
            <a:endParaRPr lang="en-US" dirty="0"/>
          </a:p>
        </p:txBody>
      </p:sp>
      <p:pic>
        <p:nvPicPr>
          <p:cNvPr id="5" name="Picture 4"/>
          <p:cNvPicPr>
            <a:picLocks noChangeAspect="1"/>
          </p:cNvPicPr>
          <p:nvPr/>
        </p:nvPicPr>
        <p:blipFill>
          <a:blip r:embed="rId4"/>
          <a:stretch>
            <a:fillRect/>
          </a:stretch>
        </p:blipFill>
        <p:spPr>
          <a:xfrm>
            <a:off x="1838820" y="916216"/>
            <a:ext cx="5435879" cy="3448227"/>
          </a:xfrm>
          <a:prstGeom prst="rect">
            <a:avLst/>
          </a:prstGeom>
        </p:spPr>
      </p:pic>
      <p:sp>
        <p:nvSpPr>
          <p:cNvPr id="3" name="Right Arrow 2"/>
          <p:cNvSpPr/>
          <p:nvPr/>
        </p:nvSpPr>
        <p:spPr>
          <a:xfrm>
            <a:off x="0" y="2506322"/>
            <a:ext cx="1752600" cy="373380"/>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4" name="TextBox 3"/>
          <p:cNvSpPr txBox="1"/>
          <p:nvPr/>
        </p:nvSpPr>
        <p:spPr>
          <a:xfrm>
            <a:off x="163830" y="2352433"/>
            <a:ext cx="1424940" cy="307777"/>
          </a:xfrm>
          <a:prstGeom prst="rect">
            <a:avLst/>
          </a:prstGeom>
          <a:noFill/>
        </p:spPr>
        <p:txBody>
          <a:bodyPr wrap="square" rtlCol="0">
            <a:spAutoFit/>
          </a:bodyPr>
          <a:lstStyle/>
          <a:p>
            <a:r>
              <a:rPr lang="en-US" dirty="0" smtClean="0"/>
              <a:t>The State FSR</a:t>
            </a:r>
            <a:endParaRPr lang="en-US" dirty="0"/>
          </a:p>
        </p:txBody>
      </p:sp>
    </p:spTree>
    <p:extLst>
      <p:ext uri="{BB962C8B-B14F-4D97-AF65-F5344CB8AC3E}">
        <p14:creationId xmlns:p14="http://schemas.microsoft.com/office/powerpoint/2010/main" val="38500153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03"/>
        <p:cNvGrpSpPr/>
        <p:nvPr/>
      </p:nvGrpSpPr>
      <p:grpSpPr>
        <a:xfrm>
          <a:off x="0" y="0"/>
          <a:ext cx="0" cy="0"/>
          <a:chOff x="0" y="0"/>
          <a:chExt cx="0" cy="0"/>
        </a:xfrm>
      </p:grpSpPr>
      <p:sp>
        <p:nvSpPr>
          <p:cNvPr id="306" name="Google Shape;306;p42"/>
          <p:cNvSpPr txBox="1">
            <a:spLocks noGrp="1"/>
          </p:cNvSpPr>
          <p:nvPr>
            <p:ph type="title"/>
          </p:nvPr>
        </p:nvSpPr>
        <p:spPr>
          <a:xfrm>
            <a:off x="320040" y="0"/>
            <a:ext cx="8275320" cy="64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latin typeface="Arial" panose="020B0604020202020204" pitchFamily="34" charset="0"/>
                <a:cs typeface="Arial" panose="020B0604020202020204" pitchFamily="34" charset="0"/>
              </a:rPr>
              <a:t>Fiscal Status Report (continued)</a:t>
            </a:r>
            <a:endParaRPr dirty="0">
              <a:latin typeface="Arial" panose="020B0604020202020204" pitchFamily="34" charset="0"/>
              <a:cs typeface="Arial" panose="020B0604020202020204" pitchFamily="34" charset="0"/>
            </a:endParaRPr>
          </a:p>
        </p:txBody>
      </p:sp>
      <p:sp>
        <p:nvSpPr>
          <p:cNvPr id="7" name="TextBox 6"/>
          <p:cNvSpPr txBox="1"/>
          <p:nvPr/>
        </p:nvSpPr>
        <p:spPr>
          <a:xfrm>
            <a:off x="0" y="4777740"/>
            <a:ext cx="4290060" cy="307777"/>
          </a:xfrm>
          <a:prstGeom prst="rect">
            <a:avLst/>
          </a:prstGeom>
          <a:noFill/>
        </p:spPr>
        <p:txBody>
          <a:bodyPr wrap="square" rtlCol="0">
            <a:spAutoFit/>
          </a:bodyPr>
          <a:lstStyle/>
          <a:p>
            <a:r>
              <a:rPr lang="en-US" dirty="0" smtClean="0"/>
              <a:t>Wyoming’s FSR templates can be found </a:t>
            </a:r>
            <a:r>
              <a:rPr lang="en-US" dirty="0" smtClean="0">
                <a:hlinkClick r:id="rId3"/>
              </a:rPr>
              <a:t>here</a:t>
            </a:r>
            <a:r>
              <a:rPr lang="en-US" dirty="0" smtClean="0"/>
              <a:t>.</a:t>
            </a:r>
            <a:endParaRPr lang="en-US" dirty="0"/>
          </a:p>
        </p:txBody>
      </p:sp>
      <p:pic>
        <p:nvPicPr>
          <p:cNvPr id="8" name="Picture 7"/>
          <p:cNvPicPr>
            <a:picLocks noChangeAspect="1"/>
          </p:cNvPicPr>
          <p:nvPr/>
        </p:nvPicPr>
        <p:blipFill>
          <a:blip r:embed="rId4"/>
          <a:stretch>
            <a:fillRect/>
          </a:stretch>
        </p:blipFill>
        <p:spPr>
          <a:xfrm>
            <a:off x="81785" y="647700"/>
            <a:ext cx="5048509" cy="2552831"/>
          </a:xfrm>
          <a:prstGeom prst="rect">
            <a:avLst/>
          </a:prstGeom>
        </p:spPr>
      </p:pic>
      <p:pic>
        <p:nvPicPr>
          <p:cNvPr id="9" name="Picture 8"/>
          <p:cNvPicPr>
            <a:picLocks noChangeAspect="1"/>
          </p:cNvPicPr>
          <p:nvPr/>
        </p:nvPicPr>
        <p:blipFill>
          <a:blip r:embed="rId5"/>
          <a:stretch>
            <a:fillRect/>
          </a:stretch>
        </p:blipFill>
        <p:spPr>
          <a:xfrm>
            <a:off x="3981185" y="3117166"/>
            <a:ext cx="5162815" cy="1911448"/>
          </a:xfrm>
          <a:prstGeom prst="rect">
            <a:avLst/>
          </a:prstGeom>
        </p:spPr>
      </p:pic>
      <p:pic>
        <p:nvPicPr>
          <p:cNvPr id="10" name="Picture 9"/>
          <p:cNvPicPr>
            <a:picLocks noChangeAspect="1"/>
          </p:cNvPicPr>
          <p:nvPr/>
        </p:nvPicPr>
        <p:blipFill>
          <a:blip r:embed="rId6"/>
          <a:stretch>
            <a:fillRect/>
          </a:stretch>
        </p:blipFill>
        <p:spPr>
          <a:xfrm rot="10800000">
            <a:off x="5130294" y="1320928"/>
            <a:ext cx="1865538" cy="481626"/>
          </a:xfrm>
          <a:prstGeom prst="rect">
            <a:avLst/>
          </a:prstGeom>
        </p:spPr>
      </p:pic>
      <p:pic>
        <p:nvPicPr>
          <p:cNvPr id="16" name="Picture 15"/>
          <p:cNvPicPr>
            <a:picLocks noChangeAspect="1"/>
          </p:cNvPicPr>
          <p:nvPr/>
        </p:nvPicPr>
        <p:blipFill>
          <a:blip r:embed="rId6"/>
          <a:stretch>
            <a:fillRect/>
          </a:stretch>
        </p:blipFill>
        <p:spPr>
          <a:xfrm rot="5400000">
            <a:off x="5951676" y="2102405"/>
            <a:ext cx="1714629" cy="481626"/>
          </a:xfrm>
          <a:prstGeom prst="rect">
            <a:avLst/>
          </a:prstGeom>
        </p:spPr>
      </p:pic>
      <p:sp>
        <p:nvSpPr>
          <p:cNvPr id="17" name="TextBox 16"/>
          <p:cNvSpPr txBox="1"/>
          <p:nvPr/>
        </p:nvSpPr>
        <p:spPr>
          <a:xfrm>
            <a:off x="5276850" y="1728544"/>
            <a:ext cx="1424940" cy="523220"/>
          </a:xfrm>
          <a:prstGeom prst="rect">
            <a:avLst/>
          </a:prstGeom>
          <a:noFill/>
        </p:spPr>
        <p:txBody>
          <a:bodyPr wrap="square" rtlCol="0">
            <a:spAutoFit/>
          </a:bodyPr>
          <a:lstStyle/>
          <a:p>
            <a:pPr algn="ctr"/>
            <a:r>
              <a:rPr lang="en-US" dirty="0" smtClean="0"/>
              <a:t>The Federal FSR</a:t>
            </a:r>
            <a:endParaRPr lang="en-US" dirty="0"/>
          </a:p>
        </p:txBody>
      </p:sp>
    </p:spTree>
    <p:extLst>
      <p:ext uri="{BB962C8B-B14F-4D97-AF65-F5344CB8AC3E}">
        <p14:creationId xmlns:p14="http://schemas.microsoft.com/office/powerpoint/2010/main" val="27828023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3"/>
          <p:cNvSpPr txBox="1">
            <a:spLocks noGrp="1"/>
          </p:cNvSpPr>
          <p:nvPr>
            <p:ph type="title"/>
          </p:nvPr>
        </p:nvSpPr>
        <p:spPr>
          <a:xfrm>
            <a:off x="2366520" y="2788920"/>
            <a:ext cx="4045200" cy="44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latin typeface="Arial" panose="020B0604020202020204" pitchFamily="34" charset="0"/>
                <a:cs typeface="Arial" panose="020B0604020202020204" pitchFamily="34" charset="0"/>
              </a:rPr>
              <a:t>—Abraham Lincoln</a:t>
            </a:r>
            <a:endParaRPr dirty="0">
              <a:latin typeface="Arial" panose="020B0604020202020204" pitchFamily="34" charset="0"/>
              <a:cs typeface="Arial" panose="020B0604020202020204" pitchFamily="34" charset="0"/>
            </a:endParaRPr>
          </a:p>
        </p:txBody>
      </p:sp>
      <p:sp>
        <p:nvSpPr>
          <p:cNvPr id="206" name="Google Shape;206;p33"/>
          <p:cNvSpPr txBox="1">
            <a:spLocks noGrp="1"/>
          </p:cNvSpPr>
          <p:nvPr>
            <p:ph type="subTitle" idx="1"/>
          </p:nvPr>
        </p:nvSpPr>
        <p:spPr>
          <a:xfrm>
            <a:off x="2191200" y="1075800"/>
            <a:ext cx="4761600" cy="283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smtClean="0">
                <a:latin typeface="Arial" panose="020B0604020202020204" pitchFamily="34" charset="0"/>
                <a:cs typeface="Arial" panose="020B0604020202020204" pitchFamily="34" charset="0"/>
              </a:rPr>
              <a:t>“ You cannot escape the responsibility of tomorrow by evading it today.”</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2320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82880" y="73152"/>
            <a:ext cx="8829446" cy="5070347"/>
          </a:xfrm>
          <a:prstGeom prst="rect">
            <a:avLst/>
          </a:prstGeom>
        </p:spPr>
      </p:pic>
    </p:spTree>
    <p:extLst>
      <p:ext uri="{BB962C8B-B14F-4D97-AF65-F5344CB8AC3E}">
        <p14:creationId xmlns:p14="http://schemas.microsoft.com/office/powerpoint/2010/main" val="26468333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0662" y="1"/>
            <a:ext cx="8873337" cy="5091378"/>
          </a:xfrm>
          <a:prstGeom prst="rect">
            <a:avLst/>
          </a:prstGeom>
        </p:spPr>
      </p:pic>
    </p:spTree>
    <p:extLst>
      <p:ext uri="{BB962C8B-B14F-4D97-AF65-F5344CB8AC3E}">
        <p14:creationId xmlns:p14="http://schemas.microsoft.com/office/powerpoint/2010/main" val="3600954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8445" y="114594"/>
            <a:ext cx="8785555" cy="4750013"/>
          </a:xfrm>
          <a:prstGeom prst="rect">
            <a:avLst/>
          </a:prstGeom>
        </p:spPr>
      </p:pic>
    </p:spTree>
    <p:extLst>
      <p:ext uri="{BB962C8B-B14F-4D97-AF65-F5344CB8AC3E}">
        <p14:creationId xmlns:p14="http://schemas.microsoft.com/office/powerpoint/2010/main" val="12515249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9447" y="173072"/>
            <a:ext cx="6494002" cy="602339"/>
          </a:xfrm>
        </p:spPr>
        <p:txBody>
          <a:bodyPr/>
          <a:lstStyle/>
          <a:p>
            <a:r>
              <a:rPr lang="en-US" dirty="0" smtClean="0"/>
              <a:t>AEFLA Grants: State Matching</a:t>
            </a:r>
            <a:endParaRPr lang="en-US" dirty="0"/>
          </a:p>
        </p:txBody>
      </p:sp>
      <p:graphicFrame>
        <p:nvGraphicFramePr>
          <p:cNvPr id="7" name="Chart 6"/>
          <p:cNvGraphicFramePr/>
          <p:nvPr>
            <p:extLst>
              <p:ext uri="{D42A27DB-BD31-4B8C-83A1-F6EECF244321}">
                <p14:modId xmlns:p14="http://schemas.microsoft.com/office/powerpoint/2010/main" val="2126450498"/>
              </p:ext>
            </p:extLst>
          </p:nvPr>
        </p:nvGraphicFramePr>
        <p:xfrm>
          <a:off x="1458163" y="665322"/>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1"/>
          <p:cNvSpPr txBox="1"/>
          <p:nvPr/>
        </p:nvSpPr>
        <p:spPr>
          <a:xfrm>
            <a:off x="2937052" y="2068823"/>
            <a:ext cx="1704441" cy="58521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smtClean="0">
                <a:latin typeface="Arial" panose="020B0604020202020204" pitchFamily="34" charset="0"/>
                <a:cs typeface="Arial" panose="020B0604020202020204" pitchFamily="34" charset="0"/>
              </a:rPr>
              <a:t>State Match-</a:t>
            </a:r>
          </a:p>
          <a:p>
            <a:pPr algn="ctr"/>
            <a:r>
              <a:rPr lang="en-US" sz="1800" dirty="0">
                <a:latin typeface="Arial" panose="020B0604020202020204" pitchFamily="34" charset="0"/>
                <a:cs typeface="Arial" panose="020B0604020202020204" pitchFamily="34" charset="0"/>
              </a:rPr>
              <a:t>2</a:t>
            </a:r>
            <a:r>
              <a:rPr lang="en-US" sz="1800" dirty="0" smtClean="0">
                <a:latin typeface="Arial" panose="020B0604020202020204" pitchFamily="34" charset="0"/>
                <a:cs typeface="Arial" panose="020B0604020202020204" pitchFamily="34" charset="0"/>
              </a:rPr>
              <a:t>5%</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3743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OS Rebel T8i: EOS Camera: Canon Latin Ame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3529"/>
            <a:ext cx="9143999" cy="582647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idx="2"/>
          </p:nvPr>
        </p:nvSpPr>
        <p:spPr>
          <a:xfrm>
            <a:off x="-95097" y="3225889"/>
            <a:ext cx="3686861" cy="833400"/>
          </a:xfrm>
        </p:spPr>
        <p:txBody>
          <a:bodyPr/>
          <a:lstStyle/>
          <a:p>
            <a:r>
              <a:rPr lang="en-US" dirty="0" smtClean="0">
                <a:solidFill>
                  <a:schemeClr val="bg1"/>
                </a:solidFill>
              </a:rPr>
              <a:t>The Local Picture</a:t>
            </a:r>
            <a:endParaRPr lang="en-US" dirty="0">
              <a:solidFill>
                <a:schemeClr val="bg1"/>
              </a:solidFill>
            </a:endParaRPr>
          </a:p>
        </p:txBody>
      </p:sp>
      <p:sp>
        <p:nvSpPr>
          <p:cNvPr id="6" name="Subtitle 5"/>
          <p:cNvSpPr>
            <a:spLocks noGrp="1"/>
          </p:cNvSpPr>
          <p:nvPr>
            <p:ph type="subTitle" idx="1"/>
          </p:nvPr>
        </p:nvSpPr>
        <p:spPr>
          <a:xfrm>
            <a:off x="4571999" y="2769557"/>
            <a:ext cx="2722800" cy="737100"/>
          </a:xfrm>
        </p:spPr>
        <p:txBody>
          <a:bodyPr/>
          <a:lstStyle/>
          <a:p>
            <a:r>
              <a:rPr lang="en-US" b="1" dirty="0" smtClean="0">
                <a:solidFill>
                  <a:schemeClr val="bg1"/>
                </a:solidFill>
              </a:rPr>
              <a:t>Fiscal Responsibilities in Wyoming’s AE Programs</a:t>
            </a:r>
            <a:endParaRPr lang="en-US" b="1" dirty="0">
              <a:solidFill>
                <a:schemeClr val="bg1"/>
              </a:solidFill>
            </a:endParaRPr>
          </a:p>
        </p:txBody>
      </p:sp>
    </p:spTree>
    <p:extLst>
      <p:ext uri="{BB962C8B-B14F-4D97-AF65-F5344CB8AC3E}">
        <p14:creationId xmlns:p14="http://schemas.microsoft.com/office/powerpoint/2010/main" val="2106230211"/>
      </p:ext>
    </p:extLst>
  </p:cSld>
  <p:clrMapOvr>
    <a:masterClrMapping/>
  </p:clrMapOvr>
  <p:timing>
    <p:tnLst>
      <p:par>
        <p:cTn id="1" dur="indefinite" restart="never" nodeType="tmRoot"/>
      </p:par>
    </p:tnLst>
  </p:timing>
</p:sld>
</file>

<file path=ppt/theme/theme1.xml><?xml version="1.0" encoding="utf-8"?>
<a:theme xmlns:a="http://schemas.openxmlformats.org/drawingml/2006/main" name="Winter Forest">
  <a:themeElements>
    <a:clrScheme name="Simple Light">
      <a:dk1>
        <a:srgbClr val="000000"/>
      </a:dk1>
      <a:lt1>
        <a:srgbClr val="FFFFFF"/>
      </a:lt1>
      <a:dk2>
        <a:srgbClr val="666C79"/>
      </a:dk2>
      <a:lt2>
        <a:srgbClr val="382620"/>
      </a:lt2>
      <a:accent1>
        <a:srgbClr val="E1E6EB"/>
      </a:accent1>
      <a:accent2>
        <a:srgbClr val="CCC8BC"/>
      </a:accent2>
      <a:accent3>
        <a:srgbClr val="4B6977"/>
      </a:accent3>
      <a:accent4>
        <a:srgbClr val="CCC8BC"/>
      </a:accent4>
      <a:accent5>
        <a:srgbClr val="B4C4CE"/>
      </a:accent5>
      <a:accent6>
        <a:srgbClr val="4B6977"/>
      </a:accent6>
      <a:hlink>
        <a:srgbClr val="3826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inter Forest">
  <a:themeElements>
    <a:clrScheme name="Simple Light">
      <a:dk1>
        <a:srgbClr val="000000"/>
      </a:dk1>
      <a:lt1>
        <a:srgbClr val="FFFFFF"/>
      </a:lt1>
      <a:dk2>
        <a:srgbClr val="666C79"/>
      </a:dk2>
      <a:lt2>
        <a:srgbClr val="382620"/>
      </a:lt2>
      <a:accent1>
        <a:srgbClr val="E1E6EB"/>
      </a:accent1>
      <a:accent2>
        <a:srgbClr val="CCC8BC"/>
      </a:accent2>
      <a:accent3>
        <a:srgbClr val="4B6977"/>
      </a:accent3>
      <a:accent4>
        <a:srgbClr val="CCC8BC"/>
      </a:accent4>
      <a:accent5>
        <a:srgbClr val="B4C4CE"/>
      </a:accent5>
      <a:accent6>
        <a:srgbClr val="4B6977"/>
      </a:accent6>
      <a:hlink>
        <a:srgbClr val="3826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3313</TotalTime>
  <Words>5803</Words>
  <Application>Microsoft Office PowerPoint</Application>
  <PresentationFormat>On-screen Show (16:9)</PresentationFormat>
  <Paragraphs>383</Paragraphs>
  <Slides>45</Slides>
  <Notes>44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45</vt:i4>
      </vt:variant>
    </vt:vector>
  </HeadingPairs>
  <TitlesOfParts>
    <vt:vector size="54" baseType="lpstr">
      <vt:lpstr>Arial</vt:lpstr>
      <vt:lpstr>Helvetica Neue</vt:lpstr>
      <vt:lpstr>Anton</vt:lpstr>
      <vt:lpstr>Wingdings</vt:lpstr>
      <vt:lpstr>Muli</vt:lpstr>
      <vt:lpstr>Fira Sans Extra Condensed Medium</vt:lpstr>
      <vt:lpstr>Lato</vt:lpstr>
      <vt:lpstr>Winter Forest</vt:lpstr>
      <vt:lpstr>1_Winter Forest</vt:lpstr>
      <vt:lpstr>New Director Training</vt:lpstr>
      <vt:lpstr>PowerPoint Presentation</vt:lpstr>
      <vt:lpstr>The Big Picture</vt:lpstr>
      <vt:lpstr>Making Sense of the Laws &amp; Regulations for Fiscal Management of Adult Education</vt:lpstr>
      <vt:lpstr>PowerPoint Presentation</vt:lpstr>
      <vt:lpstr>PowerPoint Presentation</vt:lpstr>
      <vt:lpstr>PowerPoint Presentation</vt:lpstr>
      <vt:lpstr>AEFLA Grants: State Matching</vt:lpstr>
      <vt:lpstr>The Local Picture</vt:lpstr>
      <vt:lpstr>AE Funding Flow Chart</vt:lpstr>
      <vt:lpstr>Grant Awards</vt:lpstr>
      <vt:lpstr>The Funding Formula</vt:lpstr>
      <vt:lpstr>The Award Letter</vt:lpstr>
      <vt:lpstr>PowerPoint Presentation</vt:lpstr>
      <vt:lpstr>Allowable vs. Non-allowable Costs</vt:lpstr>
      <vt:lpstr>PowerPoint Presentation</vt:lpstr>
      <vt:lpstr>Supplement not Supplant</vt:lpstr>
      <vt:lpstr>Supplement Not Supplant (Continued)</vt:lpstr>
      <vt:lpstr>Waiver for Administrative Costs</vt:lpstr>
      <vt:lpstr>The Waiver</vt:lpstr>
      <vt:lpstr>Indirect Costs</vt:lpstr>
      <vt:lpstr>Collecting Fees &amp; Registration</vt:lpstr>
      <vt:lpstr>Program Income</vt:lpstr>
      <vt:lpstr>PowerPoint Presentation</vt:lpstr>
      <vt:lpstr>PowerPoint Presentation</vt:lpstr>
      <vt:lpstr>PowerPoint Presentation</vt:lpstr>
      <vt:lpstr>PowerPoint Presentation</vt:lpstr>
      <vt:lpstr>PowerPoint Presentation</vt:lpstr>
      <vt:lpstr>Salaries/Wages</vt:lpstr>
      <vt:lpstr>Salaries/Wages (Continued)</vt:lpstr>
      <vt:lpstr>The Benefits Worksheet</vt:lpstr>
      <vt:lpstr>PowerPoint Presentation</vt:lpstr>
      <vt:lpstr>Purchasing Materials, Equipment, Office Supplies</vt:lpstr>
      <vt:lpstr>Budget Changes</vt:lpstr>
      <vt:lpstr>Cash Match &amp; In-Kind</vt:lpstr>
      <vt:lpstr>PowerPoint Presentation</vt:lpstr>
      <vt:lpstr>PowerPoint Presentation</vt:lpstr>
      <vt:lpstr>PowerPoint Presentation</vt:lpstr>
      <vt:lpstr>PowerPoint Presentation</vt:lpstr>
      <vt:lpstr>PowerPoint Presentation</vt:lpstr>
      <vt:lpstr>One-Stop Infrastructure Costs</vt:lpstr>
      <vt:lpstr>The Drawdown Portal</vt:lpstr>
      <vt:lpstr>Fiscal Status Reports (FSR)</vt:lpstr>
      <vt:lpstr>Fiscal Status Report (continued)</vt:lpstr>
      <vt:lpstr>—Abraham Lincoln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WINTER FOREST</dc:title>
  <dc:creator>McQueen, Diane</dc:creator>
  <cp:lastModifiedBy>McQueen, Diane</cp:lastModifiedBy>
  <cp:revision>252</cp:revision>
  <cp:lastPrinted>2021-03-10T19:27:54Z</cp:lastPrinted>
  <dcterms:modified xsi:type="dcterms:W3CDTF">2021-03-11T13:29:26Z</dcterms:modified>
</cp:coreProperties>
</file>